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433" r:id="rId3"/>
    <p:sldId id="352" r:id="rId4"/>
    <p:sldId id="348" r:id="rId5"/>
    <p:sldId id="301" r:id="rId6"/>
    <p:sldId id="358" r:id="rId7"/>
    <p:sldId id="384" r:id="rId8"/>
    <p:sldId id="386" r:id="rId9"/>
    <p:sldId id="391" r:id="rId10"/>
    <p:sldId id="417" r:id="rId11"/>
    <p:sldId id="366" r:id="rId12"/>
    <p:sldId id="297" r:id="rId13"/>
    <p:sldId id="410" r:id="rId14"/>
    <p:sldId id="411" r:id="rId15"/>
    <p:sldId id="400" r:id="rId16"/>
    <p:sldId id="403" r:id="rId17"/>
    <p:sldId id="399" r:id="rId18"/>
    <p:sldId id="406" r:id="rId19"/>
    <p:sldId id="299" r:id="rId20"/>
    <p:sldId id="388" r:id="rId21"/>
    <p:sldId id="402" r:id="rId22"/>
    <p:sldId id="390" r:id="rId23"/>
    <p:sldId id="392" r:id="rId24"/>
    <p:sldId id="423" r:id="rId25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6" autoAdjust="0"/>
    <p:restoredTop sz="94717" autoAdjust="0"/>
  </p:normalViewPr>
  <p:slideViewPr>
    <p:cSldViewPr snapToGrid="0">
      <p:cViewPr varScale="1">
        <p:scale>
          <a:sx n="76" d="100"/>
          <a:sy n="76" d="100"/>
        </p:scale>
        <p:origin x="126" y="6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69D464B-179A-40DB-A8A4-5D4997C131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50A8B333-558A-4916-8F5B-B19D4E11D6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68DA3F0-33F8-4C0C-A990-72684CC68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E3E13C6-4539-4204-984E-13B2EBDFA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C1034AD-D385-4A35-8563-7D26F13DA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566789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530F104-8DA2-4C44-A2BF-145C6663B6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D4CE4DC-0D7E-4ADA-9F78-EEC2ECFBDF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1C5BB6E-F2EC-4D98-809C-160F39CD1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D9AA3EC-A204-447A-AF9F-9EB1ED7AA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AC02A5F-5D4A-487C-9C74-C75D55B654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7184072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4FBC918-6A2C-49D8-97C7-6457F0659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CEA8F43A-9C59-4B4E-9FE5-1CEF3DC157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46379EF-4913-432A-8ED9-DA37AF080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6FF08B2-38D0-411C-94FD-75A9FCBF4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9F84E17-969B-4B3B-9643-A1F09C87D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38014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E004D2D-F52F-4EA2-A89B-D696803D6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CADCD36-7CFB-495C-8ABB-69562146AE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3C5BB7F2-9CD6-42C6-9486-1495B47E1C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7A7305C-716B-4131-8990-48CFCC521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36CA051-70FB-43C5-910E-BB9C1A760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380C9C8-A529-43EB-BA15-A97802A72E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732452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B061C04-9D34-4A5E-ADF7-7ADB56DB8C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1AADA76-8CF9-4BE8-A5A9-B296B072BE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984ED126-33FB-4443-B097-673BE1CE7A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A6C4A6E7-BE48-4BEB-97B2-C49F8BFCDC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B540651F-8B53-4A0E-9460-DB22587053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C85A2091-F304-47E1-B462-37B974268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45489D87-9174-45E8-BE9C-03E32FFD53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15C9E96E-22CC-4A2C-8336-D6A2D7D0BB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725842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CABDDEA-BC6B-4848-B3D3-5BDABF04C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0B6BDE8E-CBA0-490F-829B-CD9DB6DC9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371439D0-B0DE-40B4-BCA0-6126BB642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EB2506F1-61D6-4126-90B2-738996E77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734056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70568015-2CF0-4546-A8CF-1166BB4A7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19FDE813-DD32-4511-9495-7442697C8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2A081DA9-5C26-4364-A231-E67ADF2DA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1835777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ADB31A8-0D34-4F1E-B005-919019472F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D6C1411-A9EC-4774-BCFD-A24288E9C1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6AA3DE94-2151-4AA4-9DD2-940EE24B12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AF959367-1983-4157-843F-8626C0412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DE141B32-4500-458C-8A3F-32FB6A3FB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4BBEFCF-54E7-4569-B826-249BC5651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168352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FF4801D-B861-4AFC-9162-381B15836F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82725121-A985-4583-AA0B-07D265DA2A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415FD93-85BD-4883-AE31-8ABA491B6C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6C2069E-0BA6-4DD3-9DA9-8AD703D49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63E6F9B1-FE71-4CCD-AE28-BEB24C0605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F4F8D1C7-6954-4932-B610-0B866ABE74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3028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D95422E-6D2C-41E5-85F0-01EFA7B4EC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8A2AFBB1-2256-425C-B345-4295515DC9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3FB4083-C35E-459F-95A8-B6A32358FD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27F68EC-BDC4-4F1C-AE94-CC20BA10C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9AB0662-132A-4AC9-B078-259B631BC3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788426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72B3E619-7E08-4296-A20F-C4BF5650B9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BE3F26CB-DCAA-4B63-A972-A77B362A8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A41B29B-6B38-4912-9756-1F30738ECF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F2D2D3E-33D0-4BE5-833F-4A329A8BFC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5A6C69D-4891-4C3F-B155-028EBF0F4C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409738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3BD0BE00-51B3-439A-A138-A6090625FA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D0156A0-B062-4D4A-A210-4B0B0E6F83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F90FF03-EBAB-454D-861E-AC19FA30FE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D956E6-2A42-4753-B684-BFAC11E8B3B4}" type="datetimeFigureOut">
              <a:rPr lang="nl-NL" smtClean="0"/>
              <a:t>7-5-2020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474F93C-D9ED-4681-9586-DE6652BA4B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D01BD04-DFCF-4F35-9453-E0C87467B9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604FD0-8D26-4E31-BC8C-0BC85D119894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93658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BC9EFE1-D8CB-4668-9980-DB108327A7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05" y="0"/>
            <a:ext cx="6271569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CBAE1BD-B8E4-4029-8AA2-C77E4FED9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el 5">
            <a:extLst>
              <a:ext uri="{FF2B5EF4-FFF2-40B4-BE49-F238E27FC236}">
                <a16:creationId xmlns:a16="http://schemas.microsoft.com/office/drawing/2014/main" id="{E8DC59DD-1A58-40E9-8603-A3CD7EACF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2416" y="4242432"/>
            <a:ext cx="4805996" cy="1401448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3100" dirty="0">
                <a:solidFill>
                  <a:srgbClr val="000000"/>
                </a:solidFill>
                <a:latin typeface="Algerian" panose="04020705040A02060702" pitchFamily="82" charset="0"/>
              </a:rPr>
              <a:t>75 </a:t>
            </a:r>
            <a:r>
              <a:rPr lang="en-US" sz="3100" dirty="0" err="1">
                <a:solidFill>
                  <a:srgbClr val="000000"/>
                </a:solidFill>
                <a:latin typeface="Algerian" panose="04020705040A02060702" pitchFamily="82" charset="0"/>
              </a:rPr>
              <a:t>jaar</a:t>
            </a:r>
            <a:r>
              <a:rPr lang="en-US" sz="3100" dirty="0">
                <a:solidFill>
                  <a:srgbClr val="000000"/>
                </a:solidFill>
                <a:latin typeface="Algerian" panose="04020705040A02060702" pitchFamily="82" charset="0"/>
              </a:rPr>
              <a:t> </a:t>
            </a:r>
            <a:r>
              <a:rPr lang="en-US" sz="3100" dirty="0" err="1">
                <a:solidFill>
                  <a:srgbClr val="000000"/>
                </a:solidFill>
                <a:latin typeface="Algerian" panose="04020705040A02060702" pitchFamily="82" charset="0"/>
              </a:rPr>
              <a:t>bevrijding</a:t>
            </a:r>
            <a:r>
              <a:rPr lang="en-US" sz="3100" dirty="0">
                <a:solidFill>
                  <a:srgbClr val="000000"/>
                </a:solidFill>
                <a:latin typeface="Algerian" panose="04020705040A02060702" pitchFamily="82" charset="0"/>
              </a:rPr>
              <a:t> op de </a:t>
            </a:r>
            <a:r>
              <a:rPr lang="en-US" sz="3100" dirty="0" err="1">
                <a:solidFill>
                  <a:srgbClr val="000000"/>
                </a:solidFill>
                <a:latin typeface="Algerian" panose="04020705040A02060702" pitchFamily="82" charset="0"/>
              </a:rPr>
              <a:t>Utrechtse</a:t>
            </a:r>
            <a:r>
              <a:rPr lang="en-US" sz="3100" dirty="0">
                <a:solidFill>
                  <a:srgbClr val="000000"/>
                </a:solidFill>
                <a:latin typeface="Algerian" panose="04020705040A02060702" pitchFamily="82" charset="0"/>
              </a:rPr>
              <a:t> </a:t>
            </a:r>
            <a:r>
              <a:rPr lang="en-US" sz="3100" dirty="0" err="1">
                <a:solidFill>
                  <a:srgbClr val="000000"/>
                </a:solidFill>
                <a:latin typeface="Algerian" panose="04020705040A02060702" pitchFamily="82" charset="0"/>
              </a:rPr>
              <a:t>Heuvelrug</a:t>
            </a:r>
            <a:r>
              <a:rPr lang="en-US" sz="3100" dirty="0">
                <a:solidFill>
                  <a:srgbClr val="000000"/>
                </a:solidFill>
                <a:latin typeface="Algerian" panose="04020705040A02060702" pitchFamily="82" charset="0"/>
              </a:rPr>
              <a:t> </a:t>
            </a:r>
            <a:br>
              <a:rPr lang="en-US" sz="3100" dirty="0">
                <a:solidFill>
                  <a:srgbClr val="000000"/>
                </a:solidFill>
                <a:latin typeface="Algerian" panose="04020705040A02060702" pitchFamily="82" charset="0"/>
              </a:rPr>
            </a:br>
            <a:r>
              <a:rPr lang="en-US" sz="3100" dirty="0">
                <a:solidFill>
                  <a:srgbClr val="000000"/>
                </a:solidFill>
                <a:latin typeface="Algerian" panose="04020705040A02060702" pitchFamily="82" charset="0"/>
              </a:rPr>
              <a:t>1945-2020</a:t>
            </a:r>
          </a:p>
        </p:txBody>
      </p:sp>
      <p:sp>
        <p:nvSpPr>
          <p:cNvPr id="15" name="Freeform 49">
            <a:extLst>
              <a:ext uri="{FF2B5EF4-FFF2-40B4-BE49-F238E27FC236}">
                <a16:creationId xmlns:a16="http://schemas.microsoft.com/office/drawing/2014/main" id="{77DA6D33-2D62-458C-BF5D-DBF612FD55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590635"/>
            <a:ext cx="5478085" cy="6276841"/>
          </a:xfrm>
          <a:custGeom>
            <a:avLst/>
            <a:gdLst>
              <a:gd name="connsiteX0" fmla="*/ 2178155 w 5478085"/>
              <a:gd name="connsiteY0" fmla="*/ 0 h 6276841"/>
              <a:gd name="connsiteX1" fmla="*/ 5478085 w 5478085"/>
              <a:gd name="connsiteY1" fmla="*/ 3299930 h 6276841"/>
              <a:gd name="connsiteX2" fmla="*/ 3751098 w 5478085"/>
              <a:gd name="connsiteY2" fmla="*/ 6201577 h 6276841"/>
              <a:gd name="connsiteX3" fmla="*/ 3594858 w 5478085"/>
              <a:gd name="connsiteY3" fmla="*/ 6276841 h 6276841"/>
              <a:gd name="connsiteX4" fmla="*/ 761453 w 5478085"/>
              <a:gd name="connsiteY4" fmla="*/ 6276841 h 6276841"/>
              <a:gd name="connsiteX5" fmla="*/ 605213 w 5478085"/>
              <a:gd name="connsiteY5" fmla="*/ 6201577 h 6276841"/>
              <a:gd name="connsiteX6" fmla="*/ 79093 w 5478085"/>
              <a:gd name="connsiteY6" fmla="*/ 5846317 h 6276841"/>
              <a:gd name="connsiteX7" fmla="*/ 0 w 5478085"/>
              <a:gd name="connsiteY7" fmla="*/ 5774432 h 6276841"/>
              <a:gd name="connsiteX8" fmla="*/ 0 w 5478085"/>
              <a:gd name="connsiteY8" fmla="*/ 825429 h 6276841"/>
              <a:gd name="connsiteX9" fmla="*/ 79093 w 5478085"/>
              <a:gd name="connsiteY9" fmla="*/ 753544 h 6276841"/>
              <a:gd name="connsiteX10" fmla="*/ 2178155 w 5478085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78085" h="6276841">
                <a:moveTo>
                  <a:pt x="2178155" y="0"/>
                </a:moveTo>
                <a:cubicBezTo>
                  <a:pt x="4000656" y="0"/>
                  <a:pt x="5478085" y="1477429"/>
                  <a:pt x="5478085" y="3299930"/>
                </a:cubicBezTo>
                <a:cubicBezTo>
                  <a:pt x="5478085" y="4552900"/>
                  <a:pt x="4779769" y="5642769"/>
                  <a:pt x="3751098" y="6201577"/>
                </a:cubicBezTo>
                <a:lnTo>
                  <a:pt x="3594858" y="6276841"/>
                </a:lnTo>
                <a:lnTo>
                  <a:pt x="761453" y="6276841"/>
                </a:lnTo>
                <a:lnTo>
                  <a:pt x="605213" y="6201577"/>
                </a:lnTo>
                <a:cubicBezTo>
                  <a:pt x="418182" y="6099975"/>
                  <a:pt x="242071" y="5980818"/>
                  <a:pt x="79093" y="5846317"/>
                </a:cubicBezTo>
                <a:lnTo>
                  <a:pt x="0" y="5774432"/>
                </a:lnTo>
                <a:lnTo>
                  <a:pt x="0" y="825429"/>
                </a:lnTo>
                <a:lnTo>
                  <a:pt x="79093" y="753544"/>
                </a:lnTo>
                <a:cubicBezTo>
                  <a:pt x="649516" y="282789"/>
                  <a:pt x="1380811" y="0"/>
                  <a:pt x="2178155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accent3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A0DDA626-BA81-4BC0-9D2F-A6566507DC4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17145"/>
          <a:stretch/>
        </p:blipFill>
        <p:spPr>
          <a:xfrm>
            <a:off x="0" y="760561"/>
            <a:ext cx="5298684" cy="6097439"/>
          </a:xfrm>
          <a:custGeom>
            <a:avLst/>
            <a:gdLst>
              <a:gd name="connsiteX0" fmla="*/ 2178155 w 5298683"/>
              <a:gd name="connsiteY0" fmla="*/ 0 h 6097438"/>
              <a:gd name="connsiteX1" fmla="*/ 5298683 w 5298683"/>
              <a:gd name="connsiteY1" fmla="*/ 3120527 h 6097438"/>
              <a:gd name="connsiteX2" fmla="*/ 3392805 w 5298683"/>
              <a:gd name="connsiteY2" fmla="*/ 5995828 h 6097438"/>
              <a:gd name="connsiteX3" fmla="*/ 3115184 w 5298683"/>
              <a:gd name="connsiteY3" fmla="*/ 6097438 h 6097438"/>
              <a:gd name="connsiteX4" fmla="*/ 1241127 w 5298683"/>
              <a:gd name="connsiteY4" fmla="*/ 6097438 h 6097438"/>
              <a:gd name="connsiteX5" fmla="*/ 963506 w 5298683"/>
              <a:gd name="connsiteY5" fmla="*/ 5995828 h 6097438"/>
              <a:gd name="connsiteX6" fmla="*/ 193210 w 5298683"/>
              <a:gd name="connsiteY6" fmla="*/ 5528477 h 6097438"/>
              <a:gd name="connsiteX7" fmla="*/ 0 w 5298683"/>
              <a:gd name="connsiteY7" fmla="*/ 5352876 h 6097438"/>
              <a:gd name="connsiteX8" fmla="*/ 0 w 5298683"/>
              <a:gd name="connsiteY8" fmla="*/ 888178 h 6097438"/>
              <a:gd name="connsiteX9" fmla="*/ 193210 w 5298683"/>
              <a:gd name="connsiteY9" fmla="*/ 712577 h 6097438"/>
              <a:gd name="connsiteX10" fmla="*/ 2178155 w 5298683"/>
              <a:gd name="connsiteY10" fmla="*/ 0 h 6097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298683" h="6097438">
                <a:moveTo>
                  <a:pt x="2178155" y="0"/>
                </a:moveTo>
                <a:cubicBezTo>
                  <a:pt x="3901575" y="0"/>
                  <a:pt x="5298683" y="1397108"/>
                  <a:pt x="5298683" y="3120527"/>
                </a:cubicBezTo>
                <a:cubicBezTo>
                  <a:pt x="5298683" y="4413092"/>
                  <a:pt x="4512810" y="5522106"/>
                  <a:pt x="3392805" y="5995828"/>
                </a:cubicBezTo>
                <a:lnTo>
                  <a:pt x="3115184" y="6097438"/>
                </a:lnTo>
                <a:lnTo>
                  <a:pt x="1241127" y="6097438"/>
                </a:lnTo>
                <a:lnTo>
                  <a:pt x="963506" y="5995828"/>
                </a:lnTo>
                <a:cubicBezTo>
                  <a:pt x="683504" y="5877397"/>
                  <a:pt x="424387" y="5719261"/>
                  <a:pt x="193210" y="5528477"/>
                </a:cubicBezTo>
                <a:lnTo>
                  <a:pt x="0" y="5352876"/>
                </a:lnTo>
                <a:lnTo>
                  <a:pt x="0" y="888178"/>
                </a:lnTo>
                <a:lnTo>
                  <a:pt x="193210" y="712577"/>
                </a:lnTo>
                <a:cubicBezTo>
                  <a:pt x="732621" y="267415"/>
                  <a:pt x="1424159" y="0"/>
                  <a:pt x="2178155" y="0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5122" name="Picture 2" descr="Afbeeldingsresultaat voor wapen van utrechtse heuvelrug">
            <a:extLst>
              <a:ext uri="{FF2B5EF4-FFF2-40B4-BE49-F238E27FC236}">
                <a16:creationId xmlns:a16="http://schemas.microsoft.com/office/drawing/2014/main" id="{E357E0E9-75AF-4B90-8E0E-4263C58D80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647" y="289860"/>
            <a:ext cx="2094124" cy="3612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375262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>
            <a:extLst>
              <a:ext uri="{FF2B5EF4-FFF2-40B4-BE49-F238E27FC236}">
                <a16:creationId xmlns:a16="http://schemas.microsoft.com/office/drawing/2014/main" id="{6EA88182-EE55-4AAD-8065-85CBEC98EEB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0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1440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">
        <p159:morph option="byObject"/>
      </p:transition>
    </mc:Choice>
    <mc:Fallback xmlns="">
      <p:transition spd="slow" advClick="0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Overslag van de voedselkisten op de Nude. (Canadian Archives)">
            <a:extLst>
              <a:ext uri="{FF2B5EF4-FFF2-40B4-BE49-F238E27FC236}">
                <a16:creationId xmlns:a16="http://schemas.microsoft.com/office/drawing/2014/main" id="{04A21479-84A2-408A-86A5-55CF714264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0906" y="-23528"/>
            <a:ext cx="6953965" cy="6881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el 2">
            <a:extLst>
              <a:ext uri="{FF2B5EF4-FFF2-40B4-BE49-F238E27FC236}">
                <a16:creationId xmlns:a16="http://schemas.microsoft.com/office/drawing/2014/main" id="{37F8CA5D-5EB4-43DA-BE80-95DD0FEA4A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801" y="365124"/>
            <a:ext cx="2238828" cy="6340475"/>
          </a:xfrm>
        </p:spPr>
        <p:txBody>
          <a:bodyPr>
            <a:normAutofit/>
          </a:bodyPr>
          <a:lstStyle/>
          <a:p>
            <a:r>
              <a:rPr lang="nl-NL" sz="2400" dirty="0">
                <a:latin typeface="Algerian" panose="04020705040A02060702" pitchFamily="82" charset="0"/>
              </a:rPr>
              <a:t>Operatie </a:t>
            </a:r>
            <a:r>
              <a:rPr lang="nl-NL" sz="2400" dirty="0" err="1">
                <a:latin typeface="Algerian" panose="04020705040A02060702" pitchFamily="82" charset="0"/>
              </a:rPr>
              <a:t>FausT</a:t>
            </a:r>
            <a:r>
              <a:rPr lang="nl-NL" sz="2400" dirty="0">
                <a:latin typeface="Algerian" panose="04020705040A02060702" pitchFamily="82" charset="0"/>
              </a:rPr>
              <a:t>: </a:t>
            </a:r>
            <a:r>
              <a:rPr lang="nl-NL" sz="2400" dirty="0" err="1">
                <a:latin typeface="Algerian" panose="04020705040A02060702" pitchFamily="82" charset="0"/>
              </a:rPr>
              <a:t>voedsel-distributie</a:t>
            </a:r>
            <a:r>
              <a:rPr lang="nl-NL" sz="2400" dirty="0">
                <a:latin typeface="Algerian" panose="04020705040A02060702" pitchFamily="82" charset="0"/>
              </a:rPr>
              <a:t> op 2 en 3 mei 1945 </a:t>
            </a:r>
            <a:br>
              <a:rPr lang="nl-NL" sz="2400" dirty="0">
                <a:latin typeface="Algerian" panose="04020705040A02060702" pitchFamily="82" charset="0"/>
              </a:rPr>
            </a:br>
            <a:r>
              <a:rPr lang="nl-NL" sz="2400" dirty="0">
                <a:latin typeface="Algerian" panose="04020705040A02060702" pitchFamily="82" charset="0"/>
              </a:rPr>
              <a:t>vanaf De </a:t>
            </a:r>
            <a:r>
              <a:rPr lang="nl-NL" sz="2400" dirty="0" err="1">
                <a:latin typeface="Algerian" panose="04020705040A02060702" pitchFamily="82" charset="0"/>
              </a:rPr>
              <a:t>Nude</a:t>
            </a:r>
            <a:r>
              <a:rPr lang="nl-NL" sz="2400" dirty="0">
                <a:latin typeface="Algerian" panose="04020705040A02060702" pitchFamily="82" charset="0"/>
              </a:rPr>
              <a:t> te Wageningen naar de veemarkt te </a:t>
            </a:r>
            <a:r>
              <a:rPr lang="nl-NL" sz="2400" dirty="0" err="1">
                <a:latin typeface="Algerian" panose="04020705040A02060702" pitchFamily="82" charset="0"/>
              </a:rPr>
              <a:t>utrecht</a:t>
            </a:r>
            <a:r>
              <a:rPr lang="nl-NL" sz="2400" dirty="0">
                <a:latin typeface="Algerian" panose="04020705040A02060702" pitchFamily="82" charset="0"/>
              </a:rPr>
              <a:t>.</a:t>
            </a:r>
            <a:br>
              <a:rPr lang="nl-NL" sz="2400" dirty="0">
                <a:latin typeface="Algerian" panose="04020705040A02060702" pitchFamily="82" charset="0"/>
              </a:rPr>
            </a:br>
            <a:endParaRPr lang="nl-NL" sz="2400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095803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buiten, trein, lucht, spoor&#10;&#10;Automatisch gegenereerde beschrijving">
            <a:extLst>
              <a:ext uri="{FF2B5EF4-FFF2-40B4-BE49-F238E27FC236}">
                <a16:creationId xmlns:a16="http://schemas.microsoft.com/office/drawing/2014/main" id="{DEBEFB07-5654-404A-998D-FCF7AFC5ED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0158"/>
            <a:ext cx="10526486" cy="6830620"/>
          </a:xfrm>
          <a:prstGeom prst="rect">
            <a:avLst/>
          </a:prstGeom>
        </p:spPr>
      </p:pic>
      <p:sp>
        <p:nvSpPr>
          <p:cNvPr id="5" name="Titel 4">
            <a:extLst>
              <a:ext uri="{FF2B5EF4-FFF2-40B4-BE49-F238E27FC236}">
                <a16:creationId xmlns:a16="http://schemas.microsoft.com/office/drawing/2014/main" id="{44D3D5D4-2BF0-41A3-99F7-E9D7959E60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28889"/>
          </a:xfrm>
        </p:spPr>
        <p:txBody>
          <a:bodyPr>
            <a:normAutofit fontScale="90000"/>
          </a:bodyPr>
          <a:lstStyle/>
          <a:p>
            <a:pPr algn="ctr"/>
            <a:r>
              <a:rPr lang="nl-NL" sz="2800" dirty="0">
                <a:latin typeface="Algerian" panose="04020705040A02060702" pitchFamily="82" charset="0"/>
              </a:rPr>
              <a:t>Operatie Faust: voedsel transporten 2 en 3 mei 1945 </a:t>
            </a:r>
            <a:br>
              <a:rPr lang="nl-NL" sz="2800" dirty="0">
                <a:latin typeface="Algerian" panose="04020705040A02060702" pitchFamily="82" charset="0"/>
              </a:rPr>
            </a:br>
            <a:r>
              <a:rPr lang="nl-NL" sz="2800" dirty="0">
                <a:latin typeface="Algerian" panose="04020705040A02060702" pitchFamily="82" charset="0"/>
              </a:rPr>
              <a:t>over de Rijksstraatweg in Leersum.</a:t>
            </a:r>
          </a:p>
        </p:txBody>
      </p:sp>
    </p:spTree>
    <p:extLst>
      <p:ext uri="{BB962C8B-B14F-4D97-AF65-F5344CB8AC3E}">
        <p14:creationId xmlns:p14="http://schemas.microsoft.com/office/powerpoint/2010/main" val="40276823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70">
            <a:extLst>
              <a:ext uri="{FF2B5EF4-FFF2-40B4-BE49-F238E27FC236}">
                <a16:creationId xmlns:a16="http://schemas.microsoft.com/office/drawing/2014/main" id="{2A0E4E09-FC02-4ADC-951A-3FFA90B6FE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Logo van de Britse 49e Infanteriedivisie">
            <a:extLst>
              <a:ext uri="{FF2B5EF4-FFF2-40B4-BE49-F238E27FC236}">
                <a16:creationId xmlns:a16="http://schemas.microsoft.com/office/drawing/2014/main" id="{01153682-BED4-4D9B-AD9F-430A1B6F88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40" r="323"/>
          <a:stretch/>
        </p:blipFill>
        <p:spPr bwMode="auto">
          <a:xfrm>
            <a:off x="152400" y="127001"/>
            <a:ext cx="6223262" cy="66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72">
            <a:extLst>
              <a:ext uri="{FF2B5EF4-FFF2-40B4-BE49-F238E27FC236}">
                <a16:creationId xmlns:a16="http://schemas.microsoft.com/office/drawing/2014/main" id="{24F266AD-725B-4A9D-B448-4C000F95CB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el 2">
            <a:extLst>
              <a:ext uri="{FF2B5EF4-FFF2-40B4-BE49-F238E27FC236}">
                <a16:creationId xmlns:a16="http://schemas.microsoft.com/office/drawing/2014/main" id="{D4E3D103-6826-478A-9554-DF5C325C6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44320" y="4400805"/>
            <a:ext cx="4800261" cy="1644592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3700">
                <a:solidFill>
                  <a:srgbClr val="000000"/>
                </a:solidFill>
                <a:latin typeface="Algerian" panose="04020705040A02060702" pitchFamily="82" charset="0"/>
              </a:rPr>
              <a:t>49</a:t>
            </a:r>
            <a:r>
              <a:rPr lang="en-US" sz="3700" baseline="30000">
                <a:solidFill>
                  <a:srgbClr val="000000"/>
                </a:solidFill>
                <a:latin typeface="Algerian" panose="04020705040A02060702" pitchFamily="82" charset="0"/>
              </a:rPr>
              <a:t>ste</a:t>
            </a:r>
            <a:r>
              <a:rPr lang="en-US" sz="3700">
                <a:solidFill>
                  <a:srgbClr val="000000"/>
                </a:solidFill>
                <a:latin typeface="Algerian" panose="04020705040A02060702" pitchFamily="82" charset="0"/>
              </a:rPr>
              <a:t> West Riding Britse infanterie divisie Polar Bears</a:t>
            </a:r>
          </a:p>
        </p:txBody>
      </p:sp>
    </p:spTree>
    <p:extLst>
      <p:ext uri="{BB962C8B-B14F-4D97-AF65-F5344CB8AC3E}">
        <p14:creationId xmlns:p14="http://schemas.microsoft.com/office/powerpoint/2010/main" val="305095615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C0B27210-D0CA-4654-B3E3-9ABB4F178E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FCBF7F9-E192-4E9B-9081-3FD98EFB55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6628" y="1783959"/>
            <a:ext cx="4645250" cy="288911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6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De </a:t>
            </a:r>
            <a:r>
              <a:rPr lang="en-US" sz="56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bevrijding</a:t>
            </a:r>
            <a:r>
              <a:rPr lang="en-US" sz="56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van </a:t>
            </a:r>
            <a:r>
              <a:rPr lang="en-US" sz="56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Driebergen</a:t>
            </a:r>
            <a:br>
              <a:rPr lang="en-US" sz="56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r>
              <a:rPr lang="en-US" sz="56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7 </a:t>
            </a:r>
            <a:r>
              <a:rPr lang="en-US" sz="56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mei</a:t>
            </a:r>
            <a:r>
              <a:rPr lang="en-US" sz="56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1945</a:t>
            </a:r>
          </a:p>
        </p:txBody>
      </p:sp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70B66945-4967-4040-926D-DCA44313CD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24154" cy="685800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098" name="Picture 2" descr="Afbeeldingsresultaat voor wapen van driebergen">
            <a:extLst>
              <a:ext uri="{FF2B5EF4-FFF2-40B4-BE49-F238E27FC236}">
                <a16:creationId xmlns:a16="http://schemas.microsoft.com/office/drawing/2014/main" id="{5195F05F-479E-4832-AA86-B8AA0CDA30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37456" y="489204"/>
            <a:ext cx="2811695" cy="4511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02147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buiten, paard, weg, oud&#10;&#10;Automatisch gegenereerde beschrijving">
            <a:extLst>
              <a:ext uri="{FF2B5EF4-FFF2-40B4-BE49-F238E27FC236}">
                <a16:creationId xmlns:a16="http://schemas.microsoft.com/office/drawing/2014/main" id="{DE320470-2CBC-4BEC-870A-DA55DED1719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3" b="653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52176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weg, gebouw, sneeuw&#10;&#10;Automatisch gegenereerde beschrijving">
            <a:extLst>
              <a:ext uri="{FF2B5EF4-FFF2-40B4-BE49-F238E27FC236}">
                <a16:creationId xmlns:a16="http://schemas.microsoft.com/office/drawing/2014/main" id="{98AF2374-7360-4655-8CB9-A514D08126A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55" b="235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99972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buiten, weg, voertuig, man&#10;&#10;Automatisch gegenereerde beschrijving">
            <a:extLst>
              <a:ext uri="{FF2B5EF4-FFF2-40B4-BE49-F238E27FC236}">
                <a16:creationId xmlns:a16="http://schemas.microsoft.com/office/drawing/2014/main" id="{734F4CC7-62A6-4235-AC95-4960AC9F628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5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67011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weg, gebouw, auto&#10;&#10;Automatisch gegenereerde beschrijving">
            <a:extLst>
              <a:ext uri="{FF2B5EF4-FFF2-40B4-BE49-F238E27FC236}">
                <a16:creationId xmlns:a16="http://schemas.microsoft.com/office/drawing/2014/main" id="{9E3D4A88-98B3-4F9C-A4E9-FF1F7F24A5E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3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8016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Afbeelding met buiten, foto, persoon, wit&#10;&#10;Automatisch gegenereerde beschrijving">
            <a:extLst>
              <a:ext uri="{FF2B5EF4-FFF2-40B4-BE49-F238E27FC236}">
                <a16:creationId xmlns:a16="http://schemas.microsoft.com/office/drawing/2014/main" id="{197E2B87-F89C-46C0-A7E5-09D4E965A7C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3" b="414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34582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, buiten, sneeuw, transport&#10;&#10;Automatisch gegenereerde beschrijving">
            <a:extLst>
              <a:ext uri="{FF2B5EF4-FFF2-40B4-BE49-F238E27FC236}">
                <a16:creationId xmlns:a16="http://schemas.microsoft.com/office/drawing/2014/main" id="{843DEBCC-13AE-4F15-9A99-5B4DF480CB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266" y="0"/>
            <a:ext cx="11261468" cy="6925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5023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weg, vrachtwagen, gebouw&#10;&#10;Automatisch gegenereerde beschrijving">
            <a:extLst>
              <a:ext uri="{FF2B5EF4-FFF2-40B4-BE49-F238E27FC236}">
                <a16:creationId xmlns:a16="http://schemas.microsoft.com/office/drawing/2014/main" id="{8913C9CA-88CA-47DD-A1E9-29F256A3B41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23" b="26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8560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gebouw, oud, foto&#10;&#10;Automatisch gegenereerde beschrijving">
            <a:extLst>
              <a:ext uri="{FF2B5EF4-FFF2-40B4-BE49-F238E27FC236}">
                <a16:creationId xmlns:a16="http://schemas.microsoft.com/office/drawing/2014/main" id="{98199183-12B5-4CAE-A23F-C2E8430F980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6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00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gebouw, buiten, weg, straat&#10;&#10;Automatisch gegenereerde beschrijving">
            <a:extLst>
              <a:ext uri="{FF2B5EF4-FFF2-40B4-BE49-F238E27FC236}">
                <a16:creationId xmlns:a16="http://schemas.microsoft.com/office/drawing/2014/main" id="{37B9F4E6-629F-44ED-889C-A7968251CEC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5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5233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weg, buiten, gebouw, vrachtwagen&#10;&#10;Automatisch gegenereerde beschrijving">
            <a:extLst>
              <a:ext uri="{FF2B5EF4-FFF2-40B4-BE49-F238E27FC236}">
                <a16:creationId xmlns:a16="http://schemas.microsoft.com/office/drawing/2014/main" id="{8883DB30-D876-4DED-A475-8733F288271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0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9120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gebouw, weg, scène&#10;&#10;Automatisch gegenereerde beschrijving">
            <a:extLst>
              <a:ext uri="{FF2B5EF4-FFF2-40B4-BE49-F238E27FC236}">
                <a16:creationId xmlns:a16="http://schemas.microsoft.com/office/drawing/2014/main" id="{D42EADAE-0582-481A-A2AF-5817A1D4E69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5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41243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weg, buiten, straat, gebouw&#10;&#10;Automatisch gegenereerde beschrijving">
            <a:extLst>
              <a:ext uri="{FF2B5EF4-FFF2-40B4-BE49-F238E27FC236}">
                <a16:creationId xmlns:a16="http://schemas.microsoft.com/office/drawing/2014/main" id="{8230AB31-5F37-4CC1-9530-2AEF263D0AF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67" b="375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55741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gebouw, weg, buiten, transport&#10;&#10;Automatisch gegenereerde beschrijving">
            <a:extLst>
              <a:ext uri="{FF2B5EF4-FFF2-40B4-BE49-F238E27FC236}">
                <a16:creationId xmlns:a16="http://schemas.microsoft.com/office/drawing/2014/main" id="{316F79C3-B00B-4786-A0E8-C9575D2851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7" b="632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7911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gebouw, weg, buiten, straat&#10;&#10;Automatisch gegenereerde beschrijving">
            <a:extLst>
              <a:ext uri="{FF2B5EF4-FFF2-40B4-BE49-F238E27FC236}">
                <a16:creationId xmlns:a16="http://schemas.microsoft.com/office/drawing/2014/main" id="{56FD9EA5-4330-49B3-ADD9-464AD607F26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0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03890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weg, gebouw, straat&#10;&#10;Automatisch gegenereerde beschrijving">
            <a:extLst>
              <a:ext uri="{FF2B5EF4-FFF2-40B4-BE49-F238E27FC236}">
                <a16:creationId xmlns:a16="http://schemas.microsoft.com/office/drawing/2014/main" id="{BF22C5F1-87CE-4C0A-A2F4-DB4DA89BD58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8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2509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gebouw, weg, voertuig&#10;&#10;Automatisch gegenereerde beschrijving">
            <a:extLst>
              <a:ext uri="{FF2B5EF4-FFF2-40B4-BE49-F238E27FC236}">
                <a16:creationId xmlns:a16="http://schemas.microsoft.com/office/drawing/2014/main" id="{AC96677A-60EC-4321-9B32-D33DBF5F2A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0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5158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gebouw, weg, straat&#10;&#10;Automatisch gegenereerde beschrijving">
            <a:extLst>
              <a:ext uri="{FF2B5EF4-FFF2-40B4-BE49-F238E27FC236}">
                <a16:creationId xmlns:a16="http://schemas.microsoft.com/office/drawing/2014/main" id="{3B3495A1-FCD4-437F-91BA-E363B63F1BF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62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87793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5E4D064-577C-4FD8-96D0-9BEBCF1102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340475"/>
          </a:xfrm>
        </p:spPr>
        <p:txBody>
          <a:bodyPr>
            <a:normAutofit/>
          </a:bodyPr>
          <a:lstStyle/>
          <a:p>
            <a:pPr algn="ctr"/>
            <a:r>
              <a:rPr lang="nl-NL" sz="9600"/>
              <a:t> EINDE deel 1</a:t>
            </a:r>
            <a:endParaRPr lang="nl-NL" sz="9600" dirty="0"/>
          </a:p>
        </p:txBody>
      </p:sp>
    </p:spTree>
    <p:extLst>
      <p:ext uri="{BB962C8B-B14F-4D97-AF65-F5344CB8AC3E}">
        <p14:creationId xmlns:p14="http://schemas.microsoft.com/office/powerpoint/2010/main" val="4564093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69</Words>
  <Application>Microsoft Office PowerPoint</Application>
  <PresentationFormat>Breedbeeld</PresentationFormat>
  <Paragraphs>6</Paragraphs>
  <Slides>24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24</vt:i4>
      </vt:variant>
    </vt:vector>
  </HeadingPairs>
  <TitlesOfParts>
    <vt:vector size="29" baseType="lpstr">
      <vt:lpstr>Algerian</vt:lpstr>
      <vt:lpstr>Arial</vt:lpstr>
      <vt:lpstr>Calibri</vt:lpstr>
      <vt:lpstr>Calibri Light</vt:lpstr>
      <vt:lpstr>Kantoorthema</vt:lpstr>
      <vt:lpstr>75 jaar bevrijding op de Utrechtse Heuvelrug  1945-2020</vt:lpstr>
      <vt:lpstr>PowerPoint-presentatie</vt:lpstr>
      <vt:lpstr>Operatie FausT: voedsel-distributie op 2 en 3 mei 1945  vanaf De Nude te Wageningen naar de veemarkt te utrecht. </vt:lpstr>
      <vt:lpstr>Operatie Faust: voedsel transporten 2 en 3 mei 1945  over de Rijksstraatweg in Leersum.</vt:lpstr>
      <vt:lpstr>49ste West Riding Britse infanterie divisie Polar Bears</vt:lpstr>
      <vt:lpstr>De bevrijding van Driebergen 7 mei 1945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 EINDE deel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75 jaar bevrijding op de Utrechtse Heuvelrug  1945-2020</dc:title>
  <dc:creator>Jolanda</dc:creator>
  <cp:lastModifiedBy>Jolanda</cp:lastModifiedBy>
  <cp:revision>7</cp:revision>
  <dcterms:created xsi:type="dcterms:W3CDTF">2020-03-16T19:50:45Z</dcterms:created>
  <dcterms:modified xsi:type="dcterms:W3CDTF">2020-05-07T12:53:35Z</dcterms:modified>
</cp:coreProperties>
</file>