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433" r:id="rId3"/>
    <p:sldId id="352" r:id="rId4"/>
    <p:sldId id="348" r:id="rId5"/>
    <p:sldId id="301" r:id="rId6"/>
    <p:sldId id="353" r:id="rId7"/>
    <p:sldId id="303" r:id="rId8"/>
    <p:sldId id="304" r:id="rId9"/>
    <p:sldId id="306" r:id="rId10"/>
    <p:sldId id="305" r:id="rId11"/>
    <p:sldId id="308" r:id="rId12"/>
    <p:sldId id="309" r:id="rId13"/>
    <p:sldId id="310" r:id="rId14"/>
    <p:sldId id="311" r:id="rId15"/>
    <p:sldId id="312" r:id="rId16"/>
    <p:sldId id="322" r:id="rId17"/>
    <p:sldId id="323" r:id="rId18"/>
    <p:sldId id="313" r:id="rId19"/>
    <p:sldId id="314" r:id="rId20"/>
    <p:sldId id="315" r:id="rId21"/>
    <p:sldId id="316" r:id="rId22"/>
    <p:sldId id="317" r:id="rId23"/>
    <p:sldId id="318" r:id="rId24"/>
    <p:sldId id="434" r:id="rId25"/>
    <p:sldId id="324" r:id="rId26"/>
    <p:sldId id="321" r:id="rId27"/>
    <p:sldId id="320" r:id="rId28"/>
    <p:sldId id="326" r:id="rId29"/>
    <p:sldId id="327" r:id="rId30"/>
    <p:sldId id="328" r:id="rId31"/>
    <p:sldId id="329" r:id="rId32"/>
    <p:sldId id="334" r:id="rId33"/>
    <p:sldId id="335" r:id="rId34"/>
    <p:sldId id="336" r:id="rId35"/>
    <p:sldId id="330" r:id="rId36"/>
    <p:sldId id="331" r:id="rId37"/>
    <p:sldId id="332" r:id="rId38"/>
    <p:sldId id="333" r:id="rId39"/>
    <p:sldId id="432" r:id="rId40"/>
    <p:sldId id="260" r:id="rId41"/>
    <p:sldId id="261" r:id="rId42"/>
    <p:sldId id="262" r:id="rId43"/>
    <p:sldId id="263" r:id="rId44"/>
    <p:sldId id="264" r:id="rId45"/>
    <p:sldId id="270" r:id="rId46"/>
    <p:sldId id="423" r:id="rId47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717" autoAdjust="0"/>
  </p:normalViewPr>
  <p:slideViewPr>
    <p:cSldViewPr snapToGrid="0">
      <p:cViewPr varScale="1">
        <p:scale>
          <a:sx n="76" d="100"/>
          <a:sy n="76" d="100"/>
        </p:scale>
        <p:origin x="126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9D464B-179A-40DB-A8A4-5D4997C13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A8B333-558A-4916-8F5B-B19D4E11D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68DA3F0-33F8-4C0C-A990-72684CC68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E3E13C6-4539-4204-984E-13B2EBDFA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1034AD-D385-4A35-8563-7D26F13D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6678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30F104-8DA2-4C44-A2BF-145C6663B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D4CE4DC-0D7E-4ADA-9F78-EEC2ECFB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C5BB6E-F2EC-4D98-809C-160F39CD1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9AA3EC-A204-447A-AF9F-9EB1ED7AA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AC02A5F-5D4A-487C-9C74-C75D55B6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1840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FBC918-6A2C-49D8-97C7-6457F0659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EA8F43A-9C59-4B4E-9FE5-1CEF3DC15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46379EF-4913-432A-8ED9-DA37AF08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FF08B2-38D0-411C-94FD-75A9FCBF4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F84E17-969B-4B3B-9643-A1F09C87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801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004D2D-F52F-4EA2-A89B-D696803D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ADCD36-7CFB-495C-8ABB-69562146AE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5BB7F2-9CD6-42C6-9486-1495B47E1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7A7305C-716B-4131-8990-48CFCC521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36CA051-70FB-43C5-910E-BB9C1A76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380C9C8-A529-43EB-BA15-A97802A72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32452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61C04-9D34-4A5E-ADF7-7ADB56DB8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1AADA76-8CF9-4BE8-A5A9-B296B072B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84ED126-33FB-4443-B097-673BE1CE7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6C4A6E7-BE48-4BEB-97B2-C49F8BFCDC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540651F-8B53-4A0E-9460-DB2258705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85A2091-F304-47E1-B462-37B97426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5489D87-9174-45E8-BE9C-03E32FFD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5C9E96E-22CC-4A2C-8336-D6A2D7D0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258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ABDDEA-BC6B-4848-B3D3-5BDABF04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B6BDE8E-CBA0-490F-829B-CD9DB6DC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71439D0-B0DE-40B4-BCA0-6126BB642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B2506F1-61D6-4126-90B2-738996E7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3405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0568015-2CF0-4546-A8CF-1166BB4A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9FDE813-DD32-4511-9495-7442697C8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A081DA9-5C26-4364-A231-E67ADF2D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3577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DB31A8-0D34-4F1E-B005-91901947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6C1411-A9EC-4774-BCFD-A24288E9C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AA3DE94-2151-4AA4-9DD2-940EE24B1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F959367-1983-4157-843F-8626C0412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E141B32-4500-458C-8A3F-32FB6A3F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4BBEFCF-54E7-4569-B826-249BC5651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6835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801D-B861-4AFC-9162-381B15836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725121-A985-4583-AA0B-07D265DA2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415FD93-85BD-4883-AE31-8ABA491B6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C2069E-0BA6-4DD3-9DA9-8AD703D49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3E6F9B1-FE71-4CCD-AE28-BEB24C060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4F8D1C7-6954-4932-B610-0B866ABE7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302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5422E-6D2C-41E5-85F0-01EFA7B4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A2AFBB1-2256-425C-B345-4295515DC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FB4083-C35E-459F-95A8-B6A32358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7F68EC-BDC4-4F1C-AE94-CC20BA10C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AB0662-132A-4AC9-B078-259B631B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8842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2B3E619-7E08-4296-A20F-C4BF5650B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E3F26CB-DCAA-4B63-A972-A77B362A8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41B29B-6B38-4912-9756-1F30738EC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2D2D3E-33D0-4BE5-833F-4A329A8B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A6C69D-4891-4C3F-B155-028EBF0F4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0973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BD0BE00-51B3-439A-A138-A6090625F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0156A0-B062-4D4A-A210-4B0B0E6F8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90FF03-EBAB-454D-861E-AC19FA30F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74F93C-D9ED-4681-9586-DE6652BA4B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01BD04-DFCF-4F35-9453-E0C87467B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3658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el 5">
            <a:extLst>
              <a:ext uri="{FF2B5EF4-FFF2-40B4-BE49-F238E27FC236}">
                <a16:creationId xmlns:a16="http://schemas.microsoft.com/office/drawing/2014/main" id="{E8DC59DD-1A58-40E9-8603-A3CD7EACF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416" y="4242432"/>
            <a:ext cx="4805996" cy="140144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75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jaar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bevrijding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op de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Utrechtse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Heuvelrug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b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</a:b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1945-2020</a:t>
            </a:r>
          </a:p>
        </p:txBody>
      </p:sp>
      <p:sp>
        <p:nvSpPr>
          <p:cNvPr id="1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0DDA626-BA81-4BC0-9D2F-A6566507DC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7145"/>
          <a:stretch/>
        </p:blipFill>
        <p:spPr>
          <a:xfrm>
            <a:off x="0" y="760561"/>
            <a:ext cx="5298684" cy="6097439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5122" name="Picture 2" descr="Afbeeldingsresultaat voor wapen van utrechtse heuvelrug">
            <a:extLst>
              <a:ext uri="{FF2B5EF4-FFF2-40B4-BE49-F238E27FC236}">
                <a16:creationId xmlns:a16="http://schemas.microsoft.com/office/drawing/2014/main" id="{E357E0E9-75AF-4B90-8E0E-4263C58D8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647" y="289860"/>
            <a:ext cx="2094124" cy="361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7526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EA88182-EE55-4AAD-8065-85CBEC98EE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44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verslag van de voedselkisten op de Nude. (Canadian Archives)">
            <a:extLst>
              <a:ext uri="{FF2B5EF4-FFF2-40B4-BE49-F238E27FC236}">
                <a16:creationId xmlns:a16="http://schemas.microsoft.com/office/drawing/2014/main" id="{04A21479-84A2-408A-86A5-55CF71426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906" y="-23528"/>
            <a:ext cx="6953965" cy="688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37F8CA5D-5EB4-43DA-BE80-95DD0FEA4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1" y="365124"/>
            <a:ext cx="2238828" cy="6340475"/>
          </a:xfrm>
        </p:spPr>
        <p:txBody>
          <a:bodyPr>
            <a:normAutofit/>
          </a:bodyPr>
          <a:lstStyle/>
          <a:p>
            <a:r>
              <a:rPr lang="nl-NL" sz="2400" dirty="0">
                <a:latin typeface="Algerian" panose="04020705040A02060702" pitchFamily="82" charset="0"/>
              </a:rPr>
              <a:t>Operatie </a:t>
            </a:r>
            <a:r>
              <a:rPr lang="nl-NL" sz="2400" dirty="0" err="1">
                <a:latin typeface="Algerian" panose="04020705040A02060702" pitchFamily="82" charset="0"/>
              </a:rPr>
              <a:t>FausT</a:t>
            </a:r>
            <a:r>
              <a:rPr lang="nl-NL" sz="2400" dirty="0">
                <a:latin typeface="Algerian" panose="04020705040A02060702" pitchFamily="82" charset="0"/>
              </a:rPr>
              <a:t>: </a:t>
            </a:r>
            <a:r>
              <a:rPr lang="nl-NL" sz="2400" dirty="0" err="1">
                <a:latin typeface="Algerian" panose="04020705040A02060702" pitchFamily="82" charset="0"/>
              </a:rPr>
              <a:t>voedsel-distributie</a:t>
            </a:r>
            <a:r>
              <a:rPr lang="nl-NL" sz="2400" dirty="0">
                <a:latin typeface="Algerian" panose="04020705040A02060702" pitchFamily="82" charset="0"/>
              </a:rPr>
              <a:t> op 2 en 3 mei 1945 </a:t>
            </a:r>
            <a:br>
              <a:rPr lang="nl-NL" sz="2400" dirty="0">
                <a:latin typeface="Algerian" panose="04020705040A02060702" pitchFamily="82" charset="0"/>
              </a:rPr>
            </a:br>
            <a:r>
              <a:rPr lang="nl-NL" sz="2400" dirty="0">
                <a:latin typeface="Algerian" panose="04020705040A02060702" pitchFamily="82" charset="0"/>
              </a:rPr>
              <a:t>vanaf De </a:t>
            </a:r>
            <a:r>
              <a:rPr lang="nl-NL" sz="2400" dirty="0" err="1">
                <a:latin typeface="Algerian" panose="04020705040A02060702" pitchFamily="82" charset="0"/>
              </a:rPr>
              <a:t>Nude</a:t>
            </a:r>
            <a:r>
              <a:rPr lang="nl-NL" sz="2400" dirty="0">
                <a:latin typeface="Algerian" panose="04020705040A02060702" pitchFamily="82" charset="0"/>
              </a:rPr>
              <a:t> te Wageningen naar de veemarkt te </a:t>
            </a:r>
            <a:r>
              <a:rPr lang="nl-NL" sz="2400" dirty="0" err="1">
                <a:latin typeface="Algerian" panose="04020705040A02060702" pitchFamily="82" charset="0"/>
              </a:rPr>
              <a:t>utrecht</a:t>
            </a:r>
            <a:r>
              <a:rPr lang="nl-NL" sz="2400" dirty="0">
                <a:latin typeface="Algerian" panose="04020705040A02060702" pitchFamily="82" charset="0"/>
              </a:rPr>
              <a:t>.</a:t>
            </a:r>
            <a:br>
              <a:rPr lang="nl-NL" sz="2400" dirty="0">
                <a:latin typeface="Algerian" panose="04020705040A02060702" pitchFamily="82" charset="0"/>
              </a:rPr>
            </a:b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9580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trein, lucht, spoor&#10;&#10;Automatisch gegenereerde beschrijving">
            <a:extLst>
              <a:ext uri="{FF2B5EF4-FFF2-40B4-BE49-F238E27FC236}">
                <a16:creationId xmlns:a16="http://schemas.microsoft.com/office/drawing/2014/main" id="{DEBEFB07-5654-404A-998D-FCF7AFC5E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158"/>
            <a:ext cx="10526486" cy="6830620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44D3D5D4-2BF0-41A3-99F7-E9D7959E6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8889"/>
          </a:xfrm>
        </p:spPr>
        <p:txBody>
          <a:bodyPr>
            <a:normAutofit fontScale="90000"/>
          </a:bodyPr>
          <a:lstStyle/>
          <a:p>
            <a:pPr algn="ctr"/>
            <a:r>
              <a:rPr lang="nl-NL" sz="2800" dirty="0">
                <a:latin typeface="Algerian" panose="04020705040A02060702" pitchFamily="82" charset="0"/>
              </a:rPr>
              <a:t>Operatie Faust: voedsel transporten 2 en 3 mei 1945 </a:t>
            </a:r>
            <a:br>
              <a:rPr lang="nl-NL" sz="2800" dirty="0">
                <a:latin typeface="Algerian" panose="04020705040A02060702" pitchFamily="82" charset="0"/>
              </a:rPr>
            </a:br>
            <a:r>
              <a:rPr lang="nl-NL" sz="2800" dirty="0">
                <a:latin typeface="Algerian" panose="04020705040A02060702" pitchFamily="82" charset="0"/>
              </a:rPr>
              <a:t>over de Rijksstraatweg in Leersum.</a:t>
            </a:r>
          </a:p>
        </p:txBody>
      </p:sp>
    </p:spTree>
    <p:extLst>
      <p:ext uri="{BB962C8B-B14F-4D97-AF65-F5344CB8AC3E}">
        <p14:creationId xmlns:p14="http://schemas.microsoft.com/office/powerpoint/2010/main" val="40276823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70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 van de Britse 49e Infanteriedivisie">
            <a:extLst>
              <a:ext uri="{FF2B5EF4-FFF2-40B4-BE49-F238E27FC236}">
                <a16:creationId xmlns:a16="http://schemas.microsoft.com/office/drawing/2014/main" id="{01153682-BED4-4D9B-AD9F-430A1B6F88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0" r="323"/>
          <a:stretch/>
        </p:blipFill>
        <p:spPr bwMode="auto">
          <a:xfrm>
            <a:off x="152400" y="127001"/>
            <a:ext cx="6223262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72">
            <a:extLst>
              <a:ext uri="{FF2B5EF4-FFF2-40B4-BE49-F238E27FC236}">
                <a16:creationId xmlns:a16="http://schemas.microsoft.com/office/drawing/2014/main" id="{24F266AD-725B-4A9D-B448-4C000F95C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D4E3D103-6826-478A-9554-DF5C325C6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4320" y="4400805"/>
            <a:ext cx="4800261" cy="164459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49</a:t>
            </a:r>
            <a:r>
              <a:rPr lang="en-US" sz="3700" baseline="30000">
                <a:solidFill>
                  <a:srgbClr val="000000"/>
                </a:solidFill>
                <a:latin typeface="Algerian" panose="04020705040A02060702" pitchFamily="82" charset="0"/>
              </a:rPr>
              <a:t>ste</a:t>
            </a:r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 West Riding Britse infanterie divisie Polar Bears</a:t>
            </a:r>
          </a:p>
        </p:txBody>
      </p:sp>
    </p:spTree>
    <p:extLst>
      <p:ext uri="{BB962C8B-B14F-4D97-AF65-F5344CB8AC3E}">
        <p14:creationId xmlns:p14="http://schemas.microsoft.com/office/powerpoint/2010/main" val="30509561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FF7578B-6D8B-4476-861C-9E6FB2357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Welkom  </a:t>
            </a:r>
            <a:r>
              <a:rPr lang="en-US" sz="4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geallieerden</a:t>
            </a:r>
            <a:br>
              <a:rPr lang="en-US" sz="4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LEVE DE VRIJHEID </a:t>
            </a:r>
            <a:br>
              <a:rPr lang="en-US" sz="4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in </a:t>
            </a:r>
            <a:r>
              <a:rPr lang="en-US" sz="4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Amerongen</a:t>
            </a:r>
            <a:r>
              <a:rPr lang="en-US" sz="4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Afbeeldingsresultaat voor wapen van amerongen">
            <a:extLst>
              <a:ext uri="{FF2B5EF4-FFF2-40B4-BE49-F238E27FC236}">
                <a16:creationId xmlns:a16="http://schemas.microsoft.com/office/drawing/2014/main" id="{7C98B685-6B25-4259-B64D-BEE2CA955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6565" y="489204"/>
            <a:ext cx="3193477" cy="451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8631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ilitair voertuig, transport, buiten, boom&#10;&#10;Automatisch gegenereerde beschrijving">
            <a:extLst>
              <a:ext uri="{FF2B5EF4-FFF2-40B4-BE49-F238E27FC236}">
                <a16:creationId xmlns:a16="http://schemas.microsoft.com/office/drawing/2014/main" id="{3823BEC2-E5A2-46BE-A1E7-9BE8219AD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7747"/>
            <a:ext cx="10858500" cy="686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5721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oom, buiten, foto, militair voertuig&#10;&#10;Automatisch gegenereerde beschrijving">
            <a:extLst>
              <a:ext uri="{FF2B5EF4-FFF2-40B4-BE49-F238E27FC236}">
                <a16:creationId xmlns:a16="http://schemas.microsoft.com/office/drawing/2014/main" id="{5A383B87-BE26-4308-A7E3-D18BD79C51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57" y="-11605"/>
            <a:ext cx="4376057" cy="684714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E3AEB4F-01C2-436E-847B-BDD2D977F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2901043" cy="4827361"/>
          </a:xfrm>
        </p:spPr>
        <p:txBody>
          <a:bodyPr>
            <a:normAutofit/>
          </a:bodyPr>
          <a:lstStyle/>
          <a:p>
            <a:r>
              <a:rPr lang="nl-NL" sz="2400" dirty="0">
                <a:latin typeface="Algerian" panose="04020705040A02060702" pitchFamily="82" charset="0"/>
              </a:rPr>
              <a:t>Sherman tank</a:t>
            </a:r>
            <a:br>
              <a:rPr lang="nl-NL" sz="2400" dirty="0">
                <a:latin typeface="Algerian" panose="04020705040A02060702" pitchFamily="82" charset="0"/>
              </a:rPr>
            </a:br>
            <a:r>
              <a:rPr lang="nl-NL" sz="2400" dirty="0">
                <a:latin typeface="Algerian" panose="04020705040A02060702" pitchFamily="82" charset="0"/>
              </a:rPr>
              <a:t>M4A3</a:t>
            </a:r>
          </a:p>
        </p:txBody>
      </p:sp>
    </p:spTree>
    <p:extLst>
      <p:ext uri="{BB962C8B-B14F-4D97-AF65-F5344CB8AC3E}">
        <p14:creationId xmlns:p14="http://schemas.microsoft.com/office/powerpoint/2010/main" val="14780000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motor, weg, rijden&#10;&#10;Automatisch gegenereerde beschrijving">
            <a:extLst>
              <a:ext uri="{FF2B5EF4-FFF2-40B4-BE49-F238E27FC236}">
                <a16:creationId xmlns:a16="http://schemas.microsoft.com/office/drawing/2014/main" id="{ECEB065B-C7A6-4AFD-9464-EEF077A9F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86" y="170293"/>
            <a:ext cx="4245708" cy="6557078"/>
          </a:xfrm>
          <a:prstGeom prst="rect">
            <a:avLst/>
          </a:prstGeom>
        </p:spPr>
      </p:pic>
      <p:pic>
        <p:nvPicPr>
          <p:cNvPr id="5" name="Afbeelding 4" descr="Afbeelding met buiten, persoon, foto, man&#10;&#10;Automatisch gegenereerde beschrijving">
            <a:extLst>
              <a:ext uri="{FF2B5EF4-FFF2-40B4-BE49-F238E27FC236}">
                <a16:creationId xmlns:a16="http://schemas.microsoft.com/office/drawing/2014/main" id="{B60F5163-E7AE-495D-8C6D-9B556B2AE7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227" y="189054"/>
            <a:ext cx="4102902" cy="644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8194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57D42D-64BD-4531-A320-5AF8CD65D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171" y="365125"/>
            <a:ext cx="3233057" cy="5872389"/>
          </a:xfrm>
        </p:spPr>
        <p:txBody>
          <a:bodyPr>
            <a:normAutofit/>
          </a:bodyPr>
          <a:lstStyle/>
          <a:p>
            <a:r>
              <a:rPr lang="nl-NL" sz="2400" dirty="0">
                <a:latin typeface="Algerian" panose="04020705040A02060702" pitchFamily="82" charset="0"/>
              </a:rPr>
              <a:t>Canadese motor rijder. </a:t>
            </a:r>
          </a:p>
        </p:txBody>
      </p:sp>
      <p:pic>
        <p:nvPicPr>
          <p:cNvPr id="5" name="Afbeelding 4" descr="Afbeelding met buiten, persoon, lucht, foto&#10;&#10;Automatisch gegenereerde beschrijving">
            <a:extLst>
              <a:ext uri="{FF2B5EF4-FFF2-40B4-BE49-F238E27FC236}">
                <a16:creationId xmlns:a16="http://schemas.microsoft.com/office/drawing/2014/main" id="{2A872A2D-0352-41C1-9734-B920A96AB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504" y="141288"/>
            <a:ext cx="4208270" cy="657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3162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foto, persoon, oud&#10;&#10;Automatisch gegenereerde beschrijving">
            <a:extLst>
              <a:ext uri="{FF2B5EF4-FFF2-40B4-BE49-F238E27FC236}">
                <a16:creationId xmlns:a16="http://schemas.microsoft.com/office/drawing/2014/main" id="{63BB534B-B926-4E3E-ABDA-F0D0C4DD2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59" y="-21473"/>
            <a:ext cx="10797583" cy="687947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364DCEA-C1EF-4F10-A270-79945EEE0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5101"/>
            <a:ext cx="10515600" cy="482599"/>
          </a:xfrm>
        </p:spPr>
        <p:txBody>
          <a:bodyPr>
            <a:normAutofit/>
          </a:bodyPr>
          <a:lstStyle/>
          <a:p>
            <a:pPr algn="ctr"/>
            <a:r>
              <a:rPr lang="nl-NL" sz="2400" dirty="0">
                <a:latin typeface="Algerian" panose="04020705040A02060702" pitchFamily="82" charset="0"/>
              </a:rPr>
              <a:t>Canadese militaire politie.</a:t>
            </a:r>
          </a:p>
        </p:txBody>
      </p:sp>
    </p:spTree>
    <p:extLst>
      <p:ext uri="{BB962C8B-B14F-4D97-AF65-F5344CB8AC3E}">
        <p14:creationId xmlns:p14="http://schemas.microsoft.com/office/powerpoint/2010/main" val="35756365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foto, weg, militair voertuig&#10;&#10;Automatisch gegenereerde beschrijving">
            <a:extLst>
              <a:ext uri="{FF2B5EF4-FFF2-40B4-BE49-F238E27FC236}">
                <a16:creationId xmlns:a16="http://schemas.microsoft.com/office/drawing/2014/main" id="{542B7097-224B-49D8-8030-33E76661E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65" y="-25550"/>
            <a:ext cx="10563477" cy="688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951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foto, militair voertuig, gebouw&#10;&#10;Automatisch gegenereerde beschrijving">
            <a:extLst>
              <a:ext uri="{FF2B5EF4-FFF2-40B4-BE49-F238E27FC236}">
                <a16:creationId xmlns:a16="http://schemas.microsoft.com/office/drawing/2014/main" id="{C54D6463-C425-4A6D-9B42-F8AF3957A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92" y="18738"/>
            <a:ext cx="10697308" cy="683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boom, foto, lucht&#10;&#10;Automatisch gegenereerde beschrijving">
            <a:extLst>
              <a:ext uri="{FF2B5EF4-FFF2-40B4-BE49-F238E27FC236}">
                <a16:creationId xmlns:a16="http://schemas.microsoft.com/office/drawing/2014/main" id="{58A9588D-6720-4B8D-A282-657C1DAAE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8" y="-48986"/>
            <a:ext cx="10766581" cy="690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1067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boom, lucht, militair voertuig&#10;&#10;Automatisch gegenereerde beschrijving">
            <a:extLst>
              <a:ext uri="{FF2B5EF4-FFF2-40B4-BE49-F238E27FC236}">
                <a16:creationId xmlns:a16="http://schemas.microsoft.com/office/drawing/2014/main" id="{1A9FA628-D09F-4D52-B1F3-880A2E56C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07" y="-32485"/>
            <a:ext cx="10812963" cy="689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7081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rachtwagen, buiten, foto, militair voertuig&#10;&#10;Automatisch gegenereerde beschrijving">
            <a:extLst>
              <a:ext uri="{FF2B5EF4-FFF2-40B4-BE49-F238E27FC236}">
                <a16:creationId xmlns:a16="http://schemas.microsoft.com/office/drawing/2014/main" id="{28BB21B2-B4D4-44E8-BFD8-08C2C42AB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89" y="-84050"/>
            <a:ext cx="10733981" cy="694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743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foto, oud, buiten, gebouw&#10;&#10;Automatisch gegenereerde beschrijving">
            <a:extLst>
              <a:ext uri="{FF2B5EF4-FFF2-40B4-BE49-F238E27FC236}">
                <a16:creationId xmlns:a16="http://schemas.microsoft.com/office/drawing/2014/main" id="{C963F0CC-7276-42A4-9786-BEB3824C8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65" y="-15618"/>
            <a:ext cx="10774149" cy="687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5484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oom, foto, buiten, weg&#10;&#10;Automatisch gegenereerde beschrijving">
            <a:extLst>
              <a:ext uri="{FF2B5EF4-FFF2-40B4-BE49-F238E27FC236}">
                <a16:creationId xmlns:a16="http://schemas.microsoft.com/office/drawing/2014/main" id="{5830BBDB-005D-4039-AA3A-9934A9277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57" y="0"/>
            <a:ext cx="107398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309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foto, oud, grond&#10;&#10;Automatisch gegenereerde beschrijving">
            <a:extLst>
              <a:ext uri="{FF2B5EF4-FFF2-40B4-BE49-F238E27FC236}">
                <a16:creationId xmlns:a16="http://schemas.microsoft.com/office/drawing/2014/main" id="{2524890B-451F-406D-A288-57E76C58C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83" y="-3953"/>
            <a:ext cx="10857687" cy="686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5573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oom, buiten, militair voertuig, lucht&#10;&#10;Automatisch gegenereerde beschrijving">
            <a:extLst>
              <a:ext uri="{FF2B5EF4-FFF2-40B4-BE49-F238E27FC236}">
                <a16:creationId xmlns:a16="http://schemas.microsoft.com/office/drawing/2014/main" id="{7EA6C08B-4D58-47BE-841F-F95863897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48" y="-29664"/>
            <a:ext cx="10622251" cy="6887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7410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ilitair voertuig, buiten, foto, oud&#10;&#10;Automatisch gegenereerde beschrijving">
            <a:extLst>
              <a:ext uri="{FF2B5EF4-FFF2-40B4-BE49-F238E27FC236}">
                <a16:creationId xmlns:a16="http://schemas.microsoft.com/office/drawing/2014/main" id="{839DBF64-4043-4A1A-8CEF-B16F75D44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6" y="-16631"/>
            <a:ext cx="10739990" cy="6874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942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ilitair voertuig, buiten, weg, boom&#10;&#10;Automatisch gegenereerde beschrijving">
            <a:extLst>
              <a:ext uri="{FF2B5EF4-FFF2-40B4-BE49-F238E27FC236}">
                <a16:creationId xmlns:a16="http://schemas.microsoft.com/office/drawing/2014/main" id="{5B4D16C9-72D6-49E2-9649-13A138022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43" y="-94641"/>
            <a:ext cx="10782485" cy="695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4411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oom, weg, buiten, foto&#10;&#10;Automatisch gegenereerde beschrijving">
            <a:extLst>
              <a:ext uri="{FF2B5EF4-FFF2-40B4-BE49-F238E27FC236}">
                <a16:creationId xmlns:a16="http://schemas.microsoft.com/office/drawing/2014/main" id="{C7495CDD-57C0-4E67-964B-4E836CD50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94" y="-34515"/>
            <a:ext cx="10842306" cy="689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1988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sneeuw, foto, schapen, oud&#10;&#10;Automatisch gegenereerde beschrijving">
            <a:extLst>
              <a:ext uri="{FF2B5EF4-FFF2-40B4-BE49-F238E27FC236}">
                <a16:creationId xmlns:a16="http://schemas.microsoft.com/office/drawing/2014/main" id="{68511FE7-935E-4DBA-9659-FC0CFE6B8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139" y="230841"/>
            <a:ext cx="9414704" cy="636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271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gebouw, buiten, foto, militair voertuig&#10;&#10;Automatisch gegenereerde beschrijving">
            <a:extLst>
              <a:ext uri="{FF2B5EF4-FFF2-40B4-BE49-F238E27FC236}">
                <a16:creationId xmlns:a16="http://schemas.microsoft.com/office/drawing/2014/main" id="{CB9F2F34-2385-4E01-BFC4-FC78DDFCE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24" y="0"/>
            <a:ext cx="106171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6847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lucht, vrachtwagen, foto&#10;&#10;Automatisch gegenereerde beschrijving">
            <a:extLst>
              <a:ext uri="{FF2B5EF4-FFF2-40B4-BE49-F238E27FC236}">
                <a16:creationId xmlns:a16="http://schemas.microsoft.com/office/drawing/2014/main" id="{1A4F6728-2ACA-46B6-83B6-A404182FC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57150"/>
            <a:ext cx="10720640" cy="691515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E27BF24-AC1E-4D8C-9FB1-C1235AA3D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701"/>
            <a:ext cx="10515600" cy="660399"/>
          </a:xfrm>
        </p:spPr>
        <p:txBody>
          <a:bodyPr>
            <a:normAutofit/>
          </a:bodyPr>
          <a:lstStyle/>
          <a:p>
            <a:pPr algn="ctr"/>
            <a:r>
              <a:rPr lang="nl-NL" sz="2400" dirty="0">
                <a:latin typeface="Algerian" panose="04020705040A02060702" pitchFamily="82" charset="0"/>
              </a:rPr>
              <a:t>Op 7 mei 1945 wordt Amerongen bevrijd.</a:t>
            </a:r>
          </a:p>
        </p:txBody>
      </p:sp>
    </p:spTree>
    <p:extLst>
      <p:ext uri="{BB962C8B-B14F-4D97-AF65-F5344CB8AC3E}">
        <p14:creationId xmlns:p14="http://schemas.microsoft.com/office/powerpoint/2010/main" val="23750476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grond, lucht, foto&#10;&#10;Automatisch gegenereerde beschrijving">
            <a:extLst>
              <a:ext uri="{FF2B5EF4-FFF2-40B4-BE49-F238E27FC236}">
                <a16:creationId xmlns:a16="http://schemas.microsoft.com/office/drawing/2014/main" id="{A3DF68C5-E3F1-419E-BB91-2255A587D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36" y="0"/>
            <a:ext cx="108073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845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vrachtwagen, militair voertuig, foto&#10;&#10;Automatisch gegenereerde beschrijving">
            <a:extLst>
              <a:ext uri="{FF2B5EF4-FFF2-40B4-BE49-F238E27FC236}">
                <a16:creationId xmlns:a16="http://schemas.microsoft.com/office/drawing/2014/main" id="{CA3B1780-3855-4707-B58F-7F69235E57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85" y="-48628"/>
            <a:ext cx="10966520" cy="702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713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foto, boom, rijden&#10;&#10;Automatisch gegenereerde beschrijving">
            <a:extLst>
              <a:ext uri="{FF2B5EF4-FFF2-40B4-BE49-F238E27FC236}">
                <a16:creationId xmlns:a16="http://schemas.microsoft.com/office/drawing/2014/main" id="{2BE3A5A6-65F9-4A55-9ED8-84857EE88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73" y="-29081"/>
            <a:ext cx="10688183" cy="688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8003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uiten, foto&#10;&#10;Automatisch gegenereerde beschrijving">
            <a:extLst>
              <a:ext uri="{FF2B5EF4-FFF2-40B4-BE49-F238E27FC236}">
                <a16:creationId xmlns:a16="http://schemas.microsoft.com/office/drawing/2014/main" id="{B501A166-363E-4029-91CB-746DF197F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-9093"/>
            <a:ext cx="4392386" cy="691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0327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persoon, buiten, foto&#10;&#10;Automatisch gegenereerde beschrijving">
            <a:extLst>
              <a:ext uri="{FF2B5EF4-FFF2-40B4-BE49-F238E27FC236}">
                <a16:creationId xmlns:a16="http://schemas.microsoft.com/office/drawing/2014/main" id="{5484B697-5185-450A-9FE4-B17F5D904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36" y="-8763"/>
            <a:ext cx="10752250" cy="686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452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foto, buiten, mensen&#10;&#10;Automatisch gegenereerde beschrijving">
            <a:extLst>
              <a:ext uri="{FF2B5EF4-FFF2-40B4-BE49-F238E27FC236}">
                <a16:creationId xmlns:a16="http://schemas.microsoft.com/office/drawing/2014/main" id="{A689B736-D5A0-4482-8AAF-138A22B19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46" y="-43385"/>
            <a:ext cx="10731168" cy="690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65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boom, foto, persoon&#10;&#10;Automatisch gegenereerde beschrijving">
            <a:extLst>
              <a:ext uri="{FF2B5EF4-FFF2-40B4-BE49-F238E27FC236}">
                <a16:creationId xmlns:a16="http://schemas.microsoft.com/office/drawing/2014/main" id="{0F66CC98-C712-4A91-A04B-216D6BB46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39" y="-146957"/>
            <a:ext cx="10724920" cy="70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7319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uiten, persoon, boom, foto&#10;&#10;Automatisch gegenereerde beschrijving">
            <a:extLst>
              <a:ext uri="{FF2B5EF4-FFF2-40B4-BE49-F238E27FC236}">
                <a16:creationId xmlns:a16="http://schemas.microsoft.com/office/drawing/2014/main" id="{98F99621-2688-4A5A-B8B1-07FCF1B6FC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19" y="-79769"/>
            <a:ext cx="10740451" cy="6937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3210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foto, gebouw, persoon, buiten&#10;&#10;Automatisch gegenereerde beschrijving">
            <a:extLst>
              <a:ext uri="{FF2B5EF4-FFF2-40B4-BE49-F238E27FC236}">
                <a16:creationId xmlns:a16="http://schemas.microsoft.com/office/drawing/2014/main" id="{B7A7DE5F-23B9-4CAE-A2B1-974C11FF9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109" y="-79497"/>
            <a:ext cx="10740862" cy="693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3092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nnis, foto, persoon, gebouw&#10;&#10;Automatisch gegenereerde beschrijving">
            <a:extLst>
              <a:ext uri="{FF2B5EF4-FFF2-40B4-BE49-F238E27FC236}">
                <a16:creationId xmlns:a16="http://schemas.microsoft.com/office/drawing/2014/main" id="{4CD2B7E6-730D-4F00-AB70-7B05CB3BF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04" y="0"/>
            <a:ext cx="10707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384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foto, gebouw, buiten&#10;&#10;Automatisch gegenereerde beschrijving">
            <a:extLst>
              <a:ext uri="{FF2B5EF4-FFF2-40B4-BE49-F238E27FC236}">
                <a16:creationId xmlns:a16="http://schemas.microsoft.com/office/drawing/2014/main" id="{2006EDFA-6FE5-4104-85C4-E14CC8DF6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89" y="0"/>
            <a:ext cx="106716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0661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foto, persoon, gebouw&#10;&#10;Automatisch gegenereerde beschrijving">
            <a:extLst>
              <a:ext uri="{FF2B5EF4-FFF2-40B4-BE49-F238E27FC236}">
                <a16:creationId xmlns:a16="http://schemas.microsoft.com/office/drawing/2014/main" id="{236C723B-F43E-4DAD-9029-552DB3577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76" y="514350"/>
            <a:ext cx="8903543" cy="58293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F673A2AF-6051-4C23-9FB0-2696FC4CC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571" y="365125"/>
            <a:ext cx="2451605" cy="5978525"/>
          </a:xfrm>
        </p:spPr>
        <p:txBody>
          <a:bodyPr>
            <a:normAutofit/>
          </a:bodyPr>
          <a:lstStyle/>
          <a:p>
            <a:r>
              <a:rPr lang="nl-NL" sz="2400" dirty="0"/>
              <a:t>Het Wilhelmus</a:t>
            </a:r>
          </a:p>
        </p:txBody>
      </p:sp>
    </p:spTree>
    <p:extLst>
      <p:ext uri="{BB962C8B-B14F-4D97-AF65-F5344CB8AC3E}">
        <p14:creationId xmlns:p14="http://schemas.microsoft.com/office/powerpoint/2010/main" val="28526191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5F0FB3-7C7A-4545-81CB-4093C9F53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64175"/>
          </a:xfrm>
        </p:spPr>
        <p:txBody>
          <a:bodyPr>
            <a:normAutofit/>
          </a:bodyPr>
          <a:lstStyle/>
          <a:p>
            <a:r>
              <a:rPr lang="nl-NL"/>
              <a:t>Het afmarcheren </a:t>
            </a:r>
            <a:r>
              <a:rPr lang="nl-NL" dirty="0"/>
              <a:t>van Duitse krijgsgevangenen is in volle gang over de dijken in de </a:t>
            </a:r>
            <a:r>
              <a:rPr lang="nl-NL"/>
              <a:t>Provincie Utrecht, bewaakt </a:t>
            </a:r>
            <a:r>
              <a:rPr lang="nl-NL" dirty="0"/>
              <a:t>door Canadese eenheden.</a:t>
            </a:r>
          </a:p>
        </p:txBody>
      </p:sp>
    </p:spTree>
    <p:extLst>
      <p:ext uri="{BB962C8B-B14F-4D97-AF65-F5344CB8AC3E}">
        <p14:creationId xmlns:p14="http://schemas.microsoft.com/office/powerpoint/2010/main" val="2924656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ilitair voertuig, lucht, buiten, oud&#10;&#10;Automatisch gegenereerde beschrijving">
            <a:extLst>
              <a:ext uri="{FF2B5EF4-FFF2-40B4-BE49-F238E27FC236}">
                <a16:creationId xmlns:a16="http://schemas.microsoft.com/office/drawing/2014/main" id="{12528E6B-7C84-4DD1-96CF-088A3E6EE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079" y="0"/>
            <a:ext cx="10216216" cy="6857999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B1685AA0-8CA7-4934-9AE3-251E85E38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695" y="161925"/>
            <a:ext cx="10515600" cy="498475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400" dirty="0">
                <a:latin typeface="Algerian" panose="04020705040A02060702" pitchFamily="82" charset="0"/>
              </a:rPr>
              <a:t>Canadese</a:t>
            </a:r>
            <a:r>
              <a:rPr lang="it-IT" dirty="0">
                <a:latin typeface="Algerian" panose="04020705040A02060702" pitchFamily="82" charset="0"/>
              </a:rPr>
              <a:t> </a:t>
            </a:r>
            <a:r>
              <a:rPr lang="it-IT" sz="2400" dirty="0">
                <a:latin typeface="Algerian" panose="04020705040A02060702" pitchFamily="82" charset="0"/>
              </a:rPr>
              <a:t>personel carrier Stuart tank M3 op de Lekdijk.</a:t>
            </a: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8366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gras, grond&#10;&#10;Automatisch gegenereerde beschrijving">
            <a:extLst>
              <a:ext uri="{FF2B5EF4-FFF2-40B4-BE49-F238E27FC236}">
                <a16:creationId xmlns:a16="http://schemas.microsoft.com/office/drawing/2014/main" id="{8170922C-8DC5-4ECF-B44C-592BFDDAD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75" y="0"/>
            <a:ext cx="971245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3A73E73-4F86-4CEA-AB89-C79E42FF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6275"/>
          </a:xfrm>
        </p:spPr>
        <p:txBody>
          <a:bodyPr>
            <a:normAutofit/>
          </a:bodyPr>
          <a:lstStyle/>
          <a:p>
            <a:pPr algn="ctr"/>
            <a:r>
              <a:rPr lang="nl-NL" sz="2400" dirty="0">
                <a:latin typeface="Algerian" panose="04020705040A02060702" pitchFamily="82" charset="0"/>
              </a:rPr>
              <a:t>Wegtrekkende Duitse troepen op de </a:t>
            </a:r>
            <a:r>
              <a:rPr lang="nl-NL" sz="2400" dirty="0" err="1">
                <a:latin typeface="Algerian" panose="04020705040A02060702" pitchFamily="82" charset="0"/>
              </a:rPr>
              <a:t>Lekdijk</a:t>
            </a:r>
            <a:r>
              <a:rPr lang="nl-NL" sz="2400" dirty="0">
                <a:latin typeface="Algerian" panose="04020705040A02060702" pitchFamily="82" charset="0"/>
              </a:rPr>
              <a:t>, mei 1945</a:t>
            </a:r>
          </a:p>
        </p:txBody>
      </p:sp>
    </p:spTree>
    <p:extLst>
      <p:ext uri="{BB962C8B-B14F-4D97-AF65-F5344CB8AC3E}">
        <p14:creationId xmlns:p14="http://schemas.microsoft.com/office/powerpoint/2010/main" val="3234809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foto, gras&#10;&#10;Automatisch gegenereerde beschrijving">
            <a:extLst>
              <a:ext uri="{FF2B5EF4-FFF2-40B4-BE49-F238E27FC236}">
                <a16:creationId xmlns:a16="http://schemas.microsoft.com/office/drawing/2014/main" id="{21EF634A-D43A-44F3-9E96-71BFE223F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76" y="0"/>
            <a:ext cx="9966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47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weg, vrachtwagen&#10;&#10;Automatisch gegenereerde beschrijving">
            <a:extLst>
              <a:ext uri="{FF2B5EF4-FFF2-40B4-BE49-F238E27FC236}">
                <a16:creationId xmlns:a16="http://schemas.microsoft.com/office/drawing/2014/main" id="{5DF0F034-D326-458D-A098-BD2A250F5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93" y="0"/>
            <a:ext cx="10712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162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paard, foto&#10;&#10;Automatisch gegenereerde beschrijving">
            <a:extLst>
              <a:ext uri="{FF2B5EF4-FFF2-40B4-BE49-F238E27FC236}">
                <a16:creationId xmlns:a16="http://schemas.microsoft.com/office/drawing/2014/main" id="{0E79380C-4E8F-4D30-9C04-D558FBBE5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72" y="0"/>
            <a:ext cx="10011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707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1C1ECBD-0491-4EC8-9F38-2BEEB3A65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314" y="603738"/>
            <a:ext cx="7445829" cy="4588748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Met dank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aan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Oudheidkamer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Doorn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Leersum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Familie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van den Bosch,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Hans van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Brenk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Driebergen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Regionaal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Hist.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Centr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Zuidoost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Utrecht,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Cultuur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Historische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Commisie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Maarn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endParaRPr lang="en-US" sz="4000" kern="1200" dirty="0">
              <a:solidFill>
                <a:schemeClr val="bg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38654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E4D064-577C-4FD8-96D0-9BEBCF110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40475"/>
          </a:xfrm>
        </p:spPr>
        <p:txBody>
          <a:bodyPr>
            <a:normAutofit/>
          </a:bodyPr>
          <a:lstStyle/>
          <a:p>
            <a:pPr algn="ctr"/>
            <a:r>
              <a:rPr lang="nl-NL" sz="9600" dirty="0"/>
              <a:t> EINDE</a:t>
            </a:r>
          </a:p>
        </p:txBody>
      </p:sp>
    </p:spTree>
    <p:extLst>
      <p:ext uri="{BB962C8B-B14F-4D97-AF65-F5344CB8AC3E}">
        <p14:creationId xmlns:p14="http://schemas.microsoft.com/office/powerpoint/2010/main" val="456409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186</Words>
  <Application>Microsoft Office PowerPoint</Application>
  <PresentationFormat>Breedbeeld</PresentationFormat>
  <Paragraphs>15</Paragraphs>
  <Slides>46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46</vt:i4>
      </vt:variant>
    </vt:vector>
  </HeadingPairs>
  <TitlesOfParts>
    <vt:vector size="51" baseType="lpstr">
      <vt:lpstr>Algerian</vt:lpstr>
      <vt:lpstr>Arial</vt:lpstr>
      <vt:lpstr>Calibri</vt:lpstr>
      <vt:lpstr>Calibri Light</vt:lpstr>
      <vt:lpstr>Kantoorthema</vt:lpstr>
      <vt:lpstr>75 jaar bevrijding op de Utrechtse Heuvelrug  1945-2020</vt:lpstr>
      <vt:lpstr>PowerPoint-presentatie</vt:lpstr>
      <vt:lpstr>Operatie FausT: voedsel-distributie op 2 en 3 mei 1945  vanaf De Nude te Wageningen naar de veemarkt te utrecht. </vt:lpstr>
      <vt:lpstr>Operatie Faust: voedsel transporten 2 en 3 mei 1945  over de Rijksstraatweg in Leersum.</vt:lpstr>
      <vt:lpstr>49ste West Riding Britse infanterie divisie Polar Bears</vt:lpstr>
      <vt:lpstr>Welkom  geallieerden LEVE DE VRIJHEID  in Amerongen.</vt:lpstr>
      <vt:lpstr>PowerPoint-presentatie</vt:lpstr>
      <vt:lpstr>Sherman tank M4A3</vt:lpstr>
      <vt:lpstr>PowerPoint-presentatie</vt:lpstr>
      <vt:lpstr>Canadese motor rijder. </vt:lpstr>
      <vt:lpstr>Canadese militaire politie.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Op 7 mei 1945 wordt Amerongen bevrijd.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Het Wilhelmus</vt:lpstr>
      <vt:lpstr>Het afmarcheren van Duitse krijgsgevangenen is in volle gang over de dijken in de Provincie Utrecht, bewaakt door Canadese eenheden.</vt:lpstr>
      <vt:lpstr>Canadese personel carrier Stuart tank M3 op de Lekdijk.</vt:lpstr>
      <vt:lpstr>Wegtrekkende Duitse troepen op de Lekdijk, mei 1945</vt:lpstr>
      <vt:lpstr>PowerPoint-presentatie</vt:lpstr>
      <vt:lpstr>PowerPoint-presentatie</vt:lpstr>
      <vt:lpstr>PowerPoint-presentatie</vt:lpstr>
      <vt:lpstr>      Met dank aan: Oudheidkamer Doorn, Historische Vereniging Leersum, Familie van den Bosch, Hans van Brenk, Historische Vereniging Driebergen, Regionaal Hist. Centr. Zuidoost Utrecht, Cultuur Historische Commisie Maarn.    </vt:lpstr>
      <vt:lpstr> EINDE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75 jaar bevrijding op de Utrechtse Heuvelrug  1945-2020</dc:title>
  <dc:creator>Jolanda</dc:creator>
  <cp:lastModifiedBy>Jolanda</cp:lastModifiedBy>
  <cp:revision>7</cp:revision>
  <dcterms:created xsi:type="dcterms:W3CDTF">2020-03-16T19:50:45Z</dcterms:created>
  <dcterms:modified xsi:type="dcterms:W3CDTF">2020-05-07T08:53:16Z</dcterms:modified>
</cp:coreProperties>
</file>