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433" r:id="rId3"/>
    <p:sldId id="352" r:id="rId4"/>
    <p:sldId id="348" r:id="rId5"/>
    <p:sldId id="301" r:id="rId6"/>
    <p:sldId id="431" r:id="rId7"/>
    <p:sldId id="429" r:id="rId8"/>
    <p:sldId id="425" r:id="rId9"/>
    <p:sldId id="426" r:id="rId10"/>
    <p:sldId id="432" r:id="rId11"/>
    <p:sldId id="260" r:id="rId12"/>
    <p:sldId id="261" r:id="rId13"/>
    <p:sldId id="262" r:id="rId14"/>
    <p:sldId id="263" r:id="rId15"/>
    <p:sldId id="264" r:id="rId16"/>
    <p:sldId id="270" r:id="rId17"/>
    <p:sldId id="423" r:id="rId18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4717" autoAdjust="0"/>
  </p:normalViewPr>
  <p:slideViewPr>
    <p:cSldViewPr snapToGrid="0">
      <p:cViewPr varScale="1">
        <p:scale>
          <a:sx n="76" d="100"/>
          <a:sy n="76" d="100"/>
        </p:scale>
        <p:origin x="126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9D464B-179A-40DB-A8A4-5D4997C131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0A8B333-558A-4916-8F5B-B19D4E11D6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68DA3F0-33F8-4C0C-A990-72684CC68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E3E13C6-4539-4204-984E-13B2EBDFA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C1034AD-D385-4A35-8563-7D26F13DA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566789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30F104-8DA2-4C44-A2BF-145C6663B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D4CE4DC-0D7E-4ADA-9F78-EEC2ECFBDF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1C5BB6E-F2EC-4D98-809C-160F39CD1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D9AA3EC-A204-447A-AF9F-9EB1ED7AA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AC02A5F-5D4A-487C-9C74-C75D55B65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718407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FBC918-6A2C-49D8-97C7-6457F0659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EA8F43A-9C59-4B4E-9FE5-1CEF3DC157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46379EF-4913-432A-8ED9-DA37AF080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6FF08B2-38D0-411C-94FD-75A9FCBF4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9F84E17-969B-4B3B-9643-A1F09C87D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38014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004D2D-F52F-4EA2-A89B-D696803D6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CADCD36-7CFB-495C-8ABB-69562146AE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C5BB7F2-9CD6-42C6-9486-1495B47E1C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7A7305C-716B-4131-8990-48CFCC521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36CA051-70FB-43C5-910E-BB9C1A760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380C9C8-A529-43EB-BA15-A97802A72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732452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061C04-9D34-4A5E-ADF7-7ADB56DB8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1AADA76-8CF9-4BE8-A5A9-B296B072BE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84ED126-33FB-4443-B097-673BE1CE7A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A6C4A6E7-BE48-4BEB-97B2-C49F8BFCDC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B540651F-8B53-4A0E-9460-DB22587053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C85A2091-F304-47E1-B462-37B974268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5489D87-9174-45E8-BE9C-03E32FFD5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5C9E96E-22CC-4A2C-8336-D6A2D7D0B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725842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ABDDEA-BC6B-4848-B3D3-5BDABF04C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0B6BDE8E-CBA0-490F-829B-CD9DB6DC9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71439D0-B0DE-40B4-BCA0-6126BB642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B2506F1-61D6-4126-90B2-738996E77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34056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0568015-2CF0-4546-A8CF-1166BB4A7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19FDE813-DD32-4511-9495-7442697C8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A081DA9-5C26-4364-A231-E67ADF2DA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83577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DB31A8-0D34-4F1E-B005-919019472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D6C1411-A9EC-4774-BCFD-A24288E9C1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AA3DE94-2151-4AA4-9DD2-940EE24B12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F959367-1983-4157-843F-8626C0412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E141B32-4500-458C-8A3F-32FB6A3FB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4BBEFCF-54E7-4569-B826-249BC5651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168352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F4801D-B861-4AFC-9162-381B15836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2725121-A985-4583-AA0B-07D265DA2A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415FD93-85BD-4883-AE31-8ABA491B6C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6C2069E-0BA6-4DD3-9DA9-8AD703D49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3E6F9B1-FE71-4CCD-AE28-BEB24C060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4F8D1C7-6954-4932-B610-0B866ABE7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3028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95422E-6D2C-41E5-85F0-01EFA7B4E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A2AFBB1-2256-425C-B345-4295515DC9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3FB4083-C35E-459F-95A8-B6A32358F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27F68EC-BDC4-4F1C-AE94-CC20BA10C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9AB0662-132A-4AC9-B078-259B631B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78842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72B3E619-7E08-4296-A20F-C4BF5650B9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E3F26CB-DCAA-4B63-A972-A77B362A8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A41B29B-6B38-4912-9756-1F30738EC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F2D2D3E-33D0-4BE5-833F-4A329A8BF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5A6C69D-4891-4C3F-B155-028EBF0F4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409738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BD0BE00-51B3-439A-A138-A6090625F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D0156A0-B062-4D4A-A210-4B0B0E6F8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F90FF03-EBAB-454D-861E-AC19FA30FE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474F93C-D9ED-4681-9586-DE6652BA4B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D01BD04-DFCF-4F35-9453-E0C87467B9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3658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el 5">
            <a:extLst>
              <a:ext uri="{FF2B5EF4-FFF2-40B4-BE49-F238E27FC236}">
                <a16:creationId xmlns:a16="http://schemas.microsoft.com/office/drawing/2014/main" id="{E8DC59DD-1A58-40E9-8603-A3CD7EACF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2416" y="4242432"/>
            <a:ext cx="4805996" cy="1401448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75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jaar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bevrijding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op de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Utrechtse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Heuvelrug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</a:t>
            </a:r>
            <a:b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</a:b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1945-2020</a:t>
            </a:r>
          </a:p>
        </p:txBody>
      </p:sp>
      <p:sp>
        <p:nvSpPr>
          <p:cNvPr id="15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A0DDA626-BA81-4BC0-9D2F-A6566507DC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7145"/>
          <a:stretch/>
        </p:blipFill>
        <p:spPr>
          <a:xfrm>
            <a:off x="0" y="760561"/>
            <a:ext cx="5298684" cy="6097439"/>
          </a:xfrm>
          <a:custGeom>
            <a:avLst/>
            <a:gdLst>
              <a:gd name="connsiteX0" fmla="*/ 2178155 w 5298683"/>
              <a:gd name="connsiteY0" fmla="*/ 0 h 6097438"/>
              <a:gd name="connsiteX1" fmla="*/ 5298683 w 5298683"/>
              <a:gd name="connsiteY1" fmla="*/ 3120527 h 6097438"/>
              <a:gd name="connsiteX2" fmla="*/ 3392805 w 5298683"/>
              <a:gd name="connsiteY2" fmla="*/ 5995828 h 6097438"/>
              <a:gd name="connsiteX3" fmla="*/ 3115184 w 5298683"/>
              <a:gd name="connsiteY3" fmla="*/ 6097438 h 6097438"/>
              <a:gd name="connsiteX4" fmla="*/ 1241127 w 5298683"/>
              <a:gd name="connsiteY4" fmla="*/ 6097438 h 6097438"/>
              <a:gd name="connsiteX5" fmla="*/ 963506 w 5298683"/>
              <a:gd name="connsiteY5" fmla="*/ 5995828 h 6097438"/>
              <a:gd name="connsiteX6" fmla="*/ 193210 w 5298683"/>
              <a:gd name="connsiteY6" fmla="*/ 5528477 h 6097438"/>
              <a:gd name="connsiteX7" fmla="*/ 0 w 5298683"/>
              <a:gd name="connsiteY7" fmla="*/ 5352876 h 6097438"/>
              <a:gd name="connsiteX8" fmla="*/ 0 w 5298683"/>
              <a:gd name="connsiteY8" fmla="*/ 888178 h 6097438"/>
              <a:gd name="connsiteX9" fmla="*/ 193210 w 5298683"/>
              <a:gd name="connsiteY9" fmla="*/ 712577 h 6097438"/>
              <a:gd name="connsiteX10" fmla="*/ 2178155 w 5298683"/>
              <a:gd name="connsiteY10" fmla="*/ 0 h 6097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5122" name="Picture 2" descr="Afbeeldingsresultaat voor wapen van utrechtse heuvelrug">
            <a:extLst>
              <a:ext uri="{FF2B5EF4-FFF2-40B4-BE49-F238E27FC236}">
                <a16:creationId xmlns:a16="http://schemas.microsoft.com/office/drawing/2014/main" id="{E357E0E9-75AF-4B90-8E0E-4263C58D8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647" y="289860"/>
            <a:ext cx="2094124" cy="3612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7526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6EA88182-EE55-4AAD-8065-85CBEC98EE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1440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verslag van de voedselkisten op de Nude. (Canadian Archives)">
            <a:extLst>
              <a:ext uri="{FF2B5EF4-FFF2-40B4-BE49-F238E27FC236}">
                <a16:creationId xmlns:a16="http://schemas.microsoft.com/office/drawing/2014/main" id="{04A21479-84A2-408A-86A5-55CF71426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906" y="-23528"/>
            <a:ext cx="6953965" cy="688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37F8CA5D-5EB4-43DA-BE80-95DD0FEA4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01" y="365124"/>
            <a:ext cx="2238828" cy="6340475"/>
          </a:xfrm>
        </p:spPr>
        <p:txBody>
          <a:bodyPr>
            <a:normAutofit/>
          </a:bodyPr>
          <a:lstStyle/>
          <a:p>
            <a:r>
              <a:rPr lang="nl-NL" sz="2400" dirty="0">
                <a:latin typeface="Algerian" panose="04020705040A02060702" pitchFamily="82" charset="0"/>
              </a:rPr>
              <a:t>Operatie </a:t>
            </a:r>
            <a:r>
              <a:rPr lang="nl-NL" sz="2400" dirty="0" err="1">
                <a:latin typeface="Algerian" panose="04020705040A02060702" pitchFamily="82" charset="0"/>
              </a:rPr>
              <a:t>FausT</a:t>
            </a:r>
            <a:r>
              <a:rPr lang="nl-NL" sz="2400" dirty="0">
                <a:latin typeface="Algerian" panose="04020705040A02060702" pitchFamily="82" charset="0"/>
              </a:rPr>
              <a:t>: </a:t>
            </a:r>
            <a:r>
              <a:rPr lang="nl-NL" sz="2400" dirty="0" err="1">
                <a:latin typeface="Algerian" panose="04020705040A02060702" pitchFamily="82" charset="0"/>
              </a:rPr>
              <a:t>voedsel-distributie</a:t>
            </a:r>
            <a:r>
              <a:rPr lang="nl-NL" sz="2400" dirty="0">
                <a:latin typeface="Algerian" panose="04020705040A02060702" pitchFamily="82" charset="0"/>
              </a:rPr>
              <a:t> op 2 en 3 mei 1945 </a:t>
            </a:r>
            <a:br>
              <a:rPr lang="nl-NL" sz="2400" dirty="0">
                <a:latin typeface="Algerian" panose="04020705040A02060702" pitchFamily="82" charset="0"/>
              </a:rPr>
            </a:br>
            <a:r>
              <a:rPr lang="nl-NL" sz="2400" dirty="0">
                <a:latin typeface="Algerian" panose="04020705040A02060702" pitchFamily="82" charset="0"/>
              </a:rPr>
              <a:t>vanaf De </a:t>
            </a:r>
            <a:r>
              <a:rPr lang="nl-NL" sz="2400" dirty="0" err="1">
                <a:latin typeface="Algerian" panose="04020705040A02060702" pitchFamily="82" charset="0"/>
              </a:rPr>
              <a:t>Nude</a:t>
            </a:r>
            <a:r>
              <a:rPr lang="nl-NL" sz="2400" dirty="0">
                <a:latin typeface="Algerian" panose="04020705040A02060702" pitchFamily="82" charset="0"/>
              </a:rPr>
              <a:t> te Wageningen naar de veemarkt te </a:t>
            </a:r>
            <a:r>
              <a:rPr lang="nl-NL" sz="2400" dirty="0" err="1">
                <a:latin typeface="Algerian" panose="04020705040A02060702" pitchFamily="82" charset="0"/>
              </a:rPr>
              <a:t>utrecht</a:t>
            </a:r>
            <a:r>
              <a:rPr lang="nl-NL" sz="2400" dirty="0">
                <a:latin typeface="Algerian" panose="04020705040A02060702" pitchFamily="82" charset="0"/>
              </a:rPr>
              <a:t>.</a:t>
            </a:r>
            <a:br>
              <a:rPr lang="nl-NL" sz="2400" dirty="0">
                <a:latin typeface="Algerian" panose="04020705040A02060702" pitchFamily="82" charset="0"/>
              </a:rPr>
            </a:br>
            <a:endParaRPr lang="nl-NL" sz="24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9580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trein, lucht, spoor&#10;&#10;Automatisch gegenereerde beschrijving">
            <a:extLst>
              <a:ext uri="{FF2B5EF4-FFF2-40B4-BE49-F238E27FC236}">
                <a16:creationId xmlns:a16="http://schemas.microsoft.com/office/drawing/2014/main" id="{DEBEFB07-5654-404A-998D-FCF7AFC5E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158"/>
            <a:ext cx="10526486" cy="6830620"/>
          </a:xfrm>
          <a:prstGeom prst="rect">
            <a:avLst/>
          </a:prstGeom>
        </p:spPr>
      </p:pic>
      <p:sp>
        <p:nvSpPr>
          <p:cNvPr id="5" name="Titel 4">
            <a:extLst>
              <a:ext uri="{FF2B5EF4-FFF2-40B4-BE49-F238E27FC236}">
                <a16:creationId xmlns:a16="http://schemas.microsoft.com/office/drawing/2014/main" id="{44D3D5D4-2BF0-41A3-99F7-E9D7959E6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8889"/>
          </a:xfrm>
        </p:spPr>
        <p:txBody>
          <a:bodyPr>
            <a:normAutofit fontScale="90000"/>
          </a:bodyPr>
          <a:lstStyle/>
          <a:p>
            <a:pPr algn="ctr"/>
            <a:r>
              <a:rPr lang="nl-NL" sz="2800" dirty="0">
                <a:latin typeface="Algerian" panose="04020705040A02060702" pitchFamily="82" charset="0"/>
              </a:rPr>
              <a:t>Operatie Faust: voedsel transporten 2 en 3 mei 1945 </a:t>
            </a:r>
            <a:br>
              <a:rPr lang="nl-NL" sz="2800" dirty="0">
                <a:latin typeface="Algerian" panose="04020705040A02060702" pitchFamily="82" charset="0"/>
              </a:rPr>
            </a:br>
            <a:r>
              <a:rPr lang="nl-NL" sz="2800" dirty="0">
                <a:latin typeface="Algerian" panose="04020705040A02060702" pitchFamily="82" charset="0"/>
              </a:rPr>
              <a:t>over de Rijksstraatweg in Leersum.</a:t>
            </a:r>
          </a:p>
        </p:txBody>
      </p:sp>
    </p:spTree>
    <p:extLst>
      <p:ext uri="{BB962C8B-B14F-4D97-AF65-F5344CB8AC3E}">
        <p14:creationId xmlns:p14="http://schemas.microsoft.com/office/powerpoint/2010/main" val="40276823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70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Logo van de Britse 49e Infanteriedivisie">
            <a:extLst>
              <a:ext uri="{FF2B5EF4-FFF2-40B4-BE49-F238E27FC236}">
                <a16:creationId xmlns:a16="http://schemas.microsoft.com/office/drawing/2014/main" id="{01153682-BED4-4D9B-AD9F-430A1B6F88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0" r="323"/>
          <a:stretch/>
        </p:blipFill>
        <p:spPr bwMode="auto">
          <a:xfrm>
            <a:off x="152400" y="127001"/>
            <a:ext cx="6223262" cy="66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72">
            <a:extLst>
              <a:ext uri="{FF2B5EF4-FFF2-40B4-BE49-F238E27FC236}">
                <a16:creationId xmlns:a16="http://schemas.microsoft.com/office/drawing/2014/main" id="{24F266AD-725B-4A9D-B448-4C000F95C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D4E3D103-6826-478A-9554-DF5C325C6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4320" y="4400805"/>
            <a:ext cx="4800261" cy="1644592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3700">
                <a:solidFill>
                  <a:srgbClr val="000000"/>
                </a:solidFill>
                <a:latin typeface="Algerian" panose="04020705040A02060702" pitchFamily="82" charset="0"/>
              </a:rPr>
              <a:t>49</a:t>
            </a:r>
            <a:r>
              <a:rPr lang="en-US" sz="3700" baseline="30000">
                <a:solidFill>
                  <a:srgbClr val="000000"/>
                </a:solidFill>
                <a:latin typeface="Algerian" panose="04020705040A02060702" pitchFamily="82" charset="0"/>
              </a:rPr>
              <a:t>ste</a:t>
            </a:r>
            <a:r>
              <a:rPr lang="en-US" sz="3700">
                <a:solidFill>
                  <a:srgbClr val="000000"/>
                </a:solidFill>
                <a:latin typeface="Algerian" panose="04020705040A02060702" pitchFamily="82" charset="0"/>
              </a:rPr>
              <a:t> West Riding Britse infanterie divisie Polar Bears</a:t>
            </a:r>
          </a:p>
        </p:txBody>
      </p:sp>
    </p:spTree>
    <p:extLst>
      <p:ext uri="{BB962C8B-B14F-4D97-AF65-F5344CB8AC3E}">
        <p14:creationId xmlns:p14="http://schemas.microsoft.com/office/powerpoint/2010/main" val="30509561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835093A-81D3-4F95-8254-01D82E8F0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2782" y="3429000"/>
            <a:ext cx="5702556" cy="16383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dirty="0"/>
              <a:t>7 </a:t>
            </a:r>
            <a:r>
              <a:rPr lang="en-US" sz="2800" dirty="0" err="1"/>
              <a:t>mei</a:t>
            </a:r>
            <a:r>
              <a:rPr lang="en-US" sz="2800" dirty="0"/>
              <a:t> 1945 </a:t>
            </a:r>
            <a:br>
              <a:rPr lang="en-US" sz="2800" dirty="0"/>
            </a:br>
            <a:r>
              <a:rPr lang="en-US" sz="2800" dirty="0"/>
              <a:t>de </a:t>
            </a:r>
            <a:r>
              <a:rPr lang="en-US" sz="2800" dirty="0" err="1"/>
              <a:t>bevrijding</a:t>
            </a:r>
            <a:r>
              <a:rPr lang="en-US" sz="2800" dirty="0"/>
              <a:t> van </a:t>
            </a:r>
            <a:r>
              <a:rPr lang="en-US" sz="2800" dirty="0" err="1"/>
              <a:t>Maarn</a:t>
            </a:r>
            <a:r>
              <a:rPr lang="en-US" sz="2800" dirty="0"/>
              <a:t> </a:t>
            </a:r>
            <a:r>
              <a:rPr lang="en-US" sz="2800" dirty="0" err="1"/>
              <a:t>Maarsbergen</a:t>
            </a:r>
            <a:endParaRPr lang="en-US" sz="280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Afbeelding 4" descr="Afbeelding met tekening&#10;&#10;Automatisch gegenereerde beschrijving">
            <a:extLst>
              <a:ext uri="{FF2B5EF4-FFF2-40B4-BE49-F238E27FC236}">
                <a16:creationId xmlns:a16="http://schemas.microsoft.com/office/drawing/2014/main" id="{95FA6249-BAE7-4330-92AB-6CF4A6811B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3" r="2321"/>
          <a:stretch/>
        </p:blipFill>
        <p:spPr>
          <a:xfrm>
            <a:off x="151562" y="177800"/>
            <a:ext cx="3776367" cy="5584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3276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vrachtwagen, weg, transport&#10;&#10;Automatisch gegenereerde beschrijving">
            <a:extLst>
              <a:ext uri="{FF2B5EF4-FFF2-40B4-BE49-F238E27FC236}">
                <a16:creationId xmlns:a16="http://schemas.microsoft.com/office/drawing/2014/main" id="{38B2A0D4-C488-4D63-B1B1-CC1D186EAD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904" y="293914"/>
            <a:ext cx="7788728" cy="627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9112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man, foto, oud&#10;&#10;Automatisch gegenereerde beschrijving">
            <a:extLst>
              <a:ext uri="{FF2B5EF4-FFF2-40B4-BE49-F238E27FC236}">
                <a16:creationId xmlns:a16="http://schemas.microsoft.com/office/drawing/2014/main" id="{A04328C0-BFAB-40ED-B2EA-D9BCF3B12A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295" y="195943"/>
            <a:ext cx="8024150" cy="646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9828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buiten, foto, groep&#10;&#10;Automatisch gegenereerde beschrijving">
            <a:extLst>
              <a:ext uri="{FF2B5EF4-FFF2-40B4-BE49-F238E27FC236}">
                <a16:creationId xmlns:a16="http://schemas.microsoft.com/office/drawing/2014/main" id="{8C98915E-65D6-489B-9459-6E6AFFAF30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400" y="284078"/>
            <a:ext cx="7798267" cy="6289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5860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5F0FB3-7C7A-4545-81CB-4093C9F53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64175"/>
          </a:xfrm>
        </p:spPr>
        <p:txBody>
          <a:bodyPr>
            <a:normAutofit/>
          </a:bodyPr>
          <a:lstStyle/>
          <a:p>
            <a:r>
              <a:rPr lang="nl-NL" dirty="0"/>
              <a:t>Het afmarcheren van Duitse krijgsgevangenen is in volle gang over de dijken in de Provincie </a:t>
            </a:r>
            <a:r>
              <a:rPr lang="nl-NL"/>
              <a:t>Utrecht, bewaakt </a:t>
            </a:r>
            <a:r>
              <a:rPr lang="nl-NL" dirty="0"/>
              <a:t>door Canadese eenheden.</a:t>
            </a:r>
          </a:p>
        </p:txBody>
      </p:sp>
    </p:spTree>
    <p:extLst>
      <p:ext uri="{BB962C8B-B14F-4D97-AF65-F5344CB8AC3E}">
        <p14:creationId xmlns:p14="http://schemas.microsoft.com/office/powerpoint/2010/main" val="29246564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militair voertuig, lucht, buiten, oud&#10;&#10;Automatisch gegenereerde beschrijving">
            <a:extLst>
              <a:ext uri="{FF2B5EF4-FFF2-40B4-BE49-F238E27FC236}">
                <a16:creationId xmlns:a16="http://schemas.microsoft.com/office/drawing/2014/main" id="{12528E6B-7C84-4DD1-96CF-088A3E6EE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079" y="0"/>
            <a:ext cx="10216216" cy="6857999"/>
          </a:xfrm>
          <a:prstGeom prst="rect">
            <a:avLst/>
          </a:prstGeom>
        </p:spPr>
      </p:pic>
      <p:sp>
        <p:nvSpPr>
          <p:cNvPr id="5" name="Titel 4">
            <a:extLst>
              <a:ext uri="{FF2B5EF4-FFF2-40B4-BE49-F238E27FC236}">
                <a16:creationId xmlns:a16="http://schemas.microsoft.com/office/drawing/2014/main" id="{B1685AA0-8CA7-4934-9AE3-251E85E38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695" y="161925"/>
            <a:ext cx="10515600" cy="498475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400" dirty="0">
                <a:latin typeface="Algerian" panose="04020705040A02060702" pitchFamily="82" charset="0"/>
              </a:rPr>
              <a:t>Canadese</a:t>
            </a:r>
            <a:r>
              <a:rPr lang="it-IT" dirty="0">
                <a:latin typeface="Algerian" panose="04020705040A02060702" pitchFamily="82" charset="0"/>
              </a:rPr>
              <a:t> </a:t>
            </a:r>
            <a:r>
              <a:rPr lang="it-IT" sz="2400" dirty="0">
                <a:latin typeface="Algerian" panose="04020705040A02060702" pitchFamily="82" charset="0"/>
              </a:rPr>
              <a:t>personel carrier Stuart tank M3 op de Lekdijk.</a:t>
            </a:r>
            <a:endParaRPr lang="nl-NL" sz="24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8366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gras, grond&#10;&#10;Automatisch gegenereerde beschrijving">
            <a:extLst>
              <a:ext uri="{FF2B5EF4-FFF2-40B4-BE49-F238E27FC236}">
                <a16:creationId xmlns:a16="http://schemas.microsoft.com/office/drawing/2014/main" id="{8170922C-8DC5-4ECF-B44C-592BFDDAD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775" y="0"/>
            <a:ext cx="9712450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E3A73E73-4F86-4CEA-AB89-C79E42FF4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6275"/>
          </a:xfrm>
        </p:spPr>
        <p:txBody>
          <a:bodyPr>
            <a:normAutofit/>
          </a:bodyPr>
          <a:lstStyle/>
          <a:p>
            <a:pPr algn="ctr"/>
            <a:r>
              <a:rPr lang="nl-NL" sz="2400" dirty="0">
                <a:latin typeface="Algerian" panose="04020705040A02060702" pitchFamily="82" charset="0"/>
              </a:rPr>
              <a:t>Wegtrekkende Duitse troepen op de </a:t>
            </a:r>
            <a:r>
              <a:rPr lang="nl-NL" sz="2400" dirty="0" err="1">
                <a:latin typeface="Algerian" panose="04020705040A02060702" pitchFamily="82" charset="0"/>
              </a:rPr>
              <a:t>Lekdijk</a:t>
            </a:r>
            <a:r>
              <a:rPr lang="nl-NL" sz="2400" dirty="0">
                <a:latin typeface="Algerian" panose="04020705040A02060702" pitchFamily="82" charset="0"/>
              </a:rPr>
              <a:t>, mei 1945</a:t>
            </a:r>
          </a:p>
        </p:txBody>
      </p:sp>
    </p:spTree>
    <p:extLst>
      <p:ext uri="{BB962C8B-B14F-4D97-AF65-F5344CB8AC3E}">
        <p14:creationId xmlns:p14="http://schemas.microsoft.com/office/powerpoint/2010/main" val="32348090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foto, gras&#10;&#10;Automatisch gegenereerde beschrijving">
            <a:extLst>
              <a:ext uri="{FF2B5EF4-FFF2-40B4-BE49-F238E27FC236}">
                <a16:creationId xmlns:a16="http://schemas.microsoft.com/office/drawing/2014/main" id="{21EF634A-D43A-44F3-9E96-71BFE223F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876" y="0"/>
            <a:ext cx="99662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6477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weg, vrachtwagen&#10;&#10;Automatisch gegenereerde beschrijving">
            <a:extLst>
              <a:ext uri="{FF2B5EF4-FFF2-40B4-BE49-F238E27FC236}">
                <a16:creationId xmlns:a16="http://schemas.microsoft.com/office/drawing/2014/main" id="{5DF0F034-D326-458D-A098-BD2A250F57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93" y="0"/>
            <a:ext cx="107120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5162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paard, foto&#10;&#10;Automatisch gegenereerde beschrijving">
            <a:extLst>
              <a:ext uri="{FF2B5EF4-FFF2-40B4-BE49-F238E27FC236}">
                <a16:creationId xmlns:a16="http://schemas.microsoft.com/office/drawing/2014/main" id="{0E79380C-4E8F-4D30-9C04-D558FBBE5C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72" y="0"/>
            <a:ext cx="100114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5707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1C1ECBD-0491-4EC8-9F38-2BEEB3A65D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1314" y="603738"/>
            <a:ext cx="7445829" cy="4588748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algn="ctr"/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Met dank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aan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: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Oudheidkamer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Doorn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Historische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Vereniging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Leersum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Familie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van den Bosch,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Hans van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Brenk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Historische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Vereniging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Driebergen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,</a:t>
            </a: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Regionaal</a:t>
            </a:r>
            <a: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 Hist. </a:t>
            </a:r>
            <a:r>
              <a:rPr lang="en-US" sz="4000" kern="1200" dirty="0" err="1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  <a:t>Centr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Zuidoost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Utrecht,</a:t>
            </a: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Cultuur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Historische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Commisie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Maarn</a:t>
            </a:r>
            <a: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4000" dirty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br>
              <a:rPr lang="en-US" sz="4000" kern="1200" dirty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rPr>
            </a:br>
            <a:endParaRPr lang="en-US" sz="4000" kern="1200" dirty="0">
              <a:solidFill>
                <a:schemeClr val="bg1">
                  <a:lumMod val="95000"/>
                  <a:lumOff val="5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386549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E4D064-577C-4FD8-96D0-9BEBCF110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40475"/>
          </a:xfrm>
        </p:spPr>
        <p:txBody>
          <a:bodyPr>
            <a:normAutofit/>
          </a:bodyPr>
          <a:lstStyle/>
          <a:p>
            <a:pPr algn="ctr"/>
            <a:r>
              <a:rPr lang="nl-NL" sz="9600" dirty="0"/>
              <a:t> EINDE</a:t>
            </a:r>
          </a:p>
        </p:txBody>
      </p:sp>
    </p:spTree>
    <p:extLst>
      <p:ext uri="{BB962C8B-B14F-4D97-AF65-F5344CB8AC3E}">
        <p14:creationId xmlns:p14="http://schemas.microsoft.com/office/powerpoint/2010/main" val="4564093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163</Words>
  <Application>Microsoft Office PowerPoint</Application>
  <PresentationFormat>Breedbeeld</PresentationFormat>
  <Paragraphs>10</Paragraphs>
  <Slides>17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17</vt:i4>
      </vt:variant>
    </vt:vector>
  </HeadingPairs>
  <TitlesOfParts>
    <vt:vector size="22" baseType="lpstr">
      <vt:lpstr>Algerian</vt:lpstr>
      <vt:lpstr>Arial</vt:lpstr>
      <vt:lpstr>Calibri</vt:lpstr>
      <vt:lpstr>Calibri Light</vt:lpstr>
      <vt:lpstr>Kantoorthema</vt:lpstr>
      <vt:lpstr>75 jaar bevrijding op de Utrechtse Heuvelrug  1945-2020</vt:lpstr>
      <vt:lpstr>PowerPoint-presentatie</vt:lpstr>
      <vt:lpstr>Operatie FausT: voedsel-distributie op 2 en 3 mei 1945  vanaf De Nude te Wageningen naar de veemarkt te utrecht. </vt:lpstr>
      <vt:lpstr>Operatie Faust: voedsel transporten 2 en 3 mei 1945  over de Rijksstraatweg in Leersum.</vt:lpstr>
      <vt:lpstr>49ste West Riding Britse infanterie divisie Polar Bears</vt:lpstr>
      <vt:lpstr>7 mei 1945  de bevrijding van Maarn Maarsbergen</vt:lpstr>
      <vt:lpstr>PowerPoint-presentatie</vt:lpstr>
      <vt:lpstr>PowerPoint-presentatie</vt:lpstr>
      <vt:lpstr>PowerPoint-presentatie</vt:lpstr>
      <vt:lpstr>Het afmarcheren van Duitse krijgsgevangenen is in volle gang over de dijken in de Provincie Utrecht, bewaakt door Canadese eenheden.</vt:lpstr>
      <vt:lpstr>Canadese personel carrier Stuart tank M3 op de Lekdijk.</vt:lpstr>
      <vt:lpstr>Wegtrekkende Duitse troepen op de Lekdijk, mei 1945</vt:lpstr>
      <vt:lpstr>PowerPoint-presentatie</vt:lpstr>
      <vt:lpstr>PowerPoint-presentatie</vt:lpstr>
      <vt:lpstr>PowerPoint-presentatie</vt:lpstr>
      <vt:lpstr>      Met dank aan: Oudheidkamer Doorn, Historische Vereniging Leersum, Familie van den Bosch, Hans van Brenk, Historische Vereniging Driebergen, Regionaal Hist. Centr. Zuidoost Utrecht, Cultuur Historische Commisie Maarn.    </vt:lpstr>
      <vt:lpstr> EINDE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75 jaar bevrijding op de Utrechtse Heuvelrug  1945-2020</dc:title>
  <dc:creator>Jolanda</dc:creator>
  <cp:lastModifiedBy>Jolanda</cp:lastModifiedBy>
  <cp:revision>7</cp:revision>
  <dcterms:created xsi:type="dcterms:W3CDTF">2020-03-16T19:50:45Z</dcterms:created>
  <dcterms:modified xsi:type="dcterms:W3CDTF">2020-05-07T08:56:45Z</dcterms:modified>
</cp:coreProperties>
</file>