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433" r:id="rId3"/>
    <p:sldId id="352" r:id="rId4"/>
    <p:sldId id="348" r:id="rId5"/>
    <p:sldId id="301" r:id="rId6"/>
    <p:sldId id="337" r:id="rId7"/>
    <p:sldId id="355" r:id="rId8"/>
    <p:sldId id="302" r:id="rId9"/>
    <p:sldId id="345" r:id="rId10"/>
    <p:sldId id="344" r:id="rId11"/>
    <p:sldId id="339" r:id="rId12"/>
    <p:sldId id="346" r:id="rId13"/>
    <p:sldId id="347" r:id="rId14"/>
    <p:sldId id="342" r:id="rId15"/>
    <p:sldId id="343" r:id="rId16"/>
    <p:sldId id="424" r:id="rId17"/>
    <p:sldId id="349" r:id="rId18"/>
    <p:sldId id="351" r:id="rId19"/>
    <p:sldId id="356" r:id="rId20"/>
    <p:sldId id="357" r:id="rId21"/>
    <p:sldId id="432" r:id="rId22"/>
    <p:sldId id="260" r:id="rId23"/>
    <p:sldId id="261" r:id="rId24"/>
    <p:sldId id="262" r:id="rId25"/>
    <p:sldId id="263" r:id="rId26"/>
    <p:sldId id="264" r:id="rId27"/>
    <p:sldId id="270" r:id="rId28"/>
    <p:sldId id="423" r:id="rId29"/>
  </p:sldIdLst>
  <p:sldSz cx="12192000" cy="6858000"/>
  <p:notesSz cx="6858000" cy="9144000"/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016" autoAdjust="0"/>
    <p:restoredTop sz="94717" autoAdjust="0"/>
  </p:normalViewPr>
  <p:slideViewPr>
    <p:cSldViewPr snapToGrid="0">
      <p:cViewPr varScale="1">
        <p:scale>
          <a:sx n="76" d="100"/>
          <a:sy n="76" d="100"/>
        </p:scale>
        <p:origin x="126" y="6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69D464B-179A-40DB-A8A4-5D4997C1311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50A8B333-558A-4916-8F5B-B19D4E11D64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Klikken om de ondertitelstijl van het model te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F68DA3F0-33F8-4C0C-A990-72684CC682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956E6-2A42-4753-B684-BFAC11E8B3B4}" type="datetimeFigureOut">
              <a:rPr lang="nl-NL" smtClean="0"/>
              <a:t>7-5-2020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AE3E13C6-4539-4204-984E-13B2EBDFA9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0C1034AD-D385-4A35-8563-7D26F13DAD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604FD0-8D26-4E31-BC8C-0BC85D119894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85667894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2000">
        <p159:morph option="byObject"/>
      </p:transition>
    </mc:Choice>
    <mc:Fallback xmlns="">
      <p:transition spd="slow" advClick="0" advTm="2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530F104-8DA2-4C44-A2BF-145C6663B6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2D4CE4DC-0D7E-4ADA-9F78-EEC2ECFBDF0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C1C5BB6E-F2EC-4D98-809C-160F39CD15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956E6-2A42-4753-B684-BFAC11E8B3B4}" type="datetimeFigureOut">
              <a:rPr lang="nl-NL" smtClean="0"/>
              <a:t>7-5-2020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5D9AA3EC-A204-447A-AF9F-9EB1ED7AA7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BAC02A5F-5D4A-487C-9C74-C75D55B654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604FD0-8D26-4E31-BC8C-0BC85D119894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57184072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2000">
        <p159:morph option="byObject"/>
      </p:transition>
    </mc:Choice>
    <mc:Fallback xmlns="">
      <p:transition spd="slow" advClick="0" advTm="2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4FBC918-6A2C-49D8-97C7-6457F06592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CEA8F43A-9C59-4B4E-9FE5-1CEF3DC1579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346379EF-4913-432A-8ED9-DA37AF0801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956E6-2A42-4753-B684-BFAC11E8B3B4}" type="datetimeFigureOut">
              <a:rPr lang="nl-NL" smtClean="0"/>
              <a:t>7-5-2020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F6FF08B2-38D0-411C-94FD-75A9FCBF45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59F84E17-969B-4B3B-9643-A1F09C87D1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604FD0-8D26-4E31-BC8C-0BC85D119894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8380149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2000">
        <p159:morph option="byObject"/>
      </p:transition>
    </mc:Choice>
    <mc:Fallback xmlns="">
      <p:transition spd="slow" advClick="0" advTm="2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E004D2D-F52F-4EA2-A89B-D696803D6F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FCADCD36-7CFB-495C-8ABB-69562146AE7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3C5BB7F2-9CD6-42C6-9486-1495B47E1CD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97A7305C-716B-4131-8990-48CFCC521B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956E6-2A42-4753-B684-BFAC11E8B3B4}" type="datetimeFigureOut">
              <a:rPr lang="nl-NL" smtClean="0"/>
              <a:t>7-5-2020</a:t>
            </a:fld>
            <a:endParaRPr lang="nl-NL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936CA051-70FB-43C5-910E-BB9C1A760B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C380C9C8-A529-43EB-BA15-A97802A72E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604FD0-8D26-4E31-BC8C-0BC85D119894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27324524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2000">
        <p159:morph option="byObject"/>
      </p:transition>
    </mc:Choice>
    <mc:Fallback xmlns="">
      <p:transition spd="slow" advClick="0" advTm="2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B061C04-9D34-4A5E-ADF7-7ADB56DB8C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81AADA76-8CF9-4BE8-A5A9-B296B072BE7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984ED126-33FB-4443-B097-673BE1CE7A1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5" name="Tijdelijke aanduiding voor tekst 4">
            <a:extLst>
              <a:ext uri="{FF2B5EF4-FFF2-40B4-BE49-F238E27FC236}">
                <a16:creationId xmlns:a16="http://schemas.microsoft.com/office/drawing/2014/main" id="{A6C4A6E7-BE48-4BEB-97B2-C49F8BFCDC3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6" name="Tijdelijke aanduiding voor inhoud 5">
            <a:extLst>
              <a:ext uri="{FF2B5EF4-FFF2-40B4-BE49-F238E27FC236}">
                <a16:creationId xmlns:a16="http://schemas.microsoft.com/office/drawing/2014/main" id="{B540651F-8B53-4A0E-9460-DB225870537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7" name="Tijdelijke aanduiding voor datum 6">
            <a:extLst>
              <a:ext uri="{FF2B5EF4-FFF2-40B4-BE49-F238E27FC236}">
                <a16:creationId xmlns:a16="http://schemas.microsoft.com/office/drawing/2014/main" id="{C85A2091-F304-47E1-B462-37B9742688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956E6-2A42-4753-B684-BFAC11E8B3B4}" type="datetimeFigureOut">
              <a:rPr lang="nl-NL" smtClean="0"/>
              <a:t>7-5-2020</a:t>
            </a:fld>
            <a:endParaRPr lang="nl-NL"/>
          </a:p>
        </p:txBody>
      </p:sp>
      <p:sp>
        <p:nvSpPr>
          <p:cNvPr id="8" name="Tijdelijke aanduiding voor voettekst 7">
            <a:extLst>
              <a:ext uri="{FF2B5EF4-FFF2-40B4-BE49-F238E27FC236}">
                <a16:creationId xmlns:a16="http://schemas.microsoft.com/office/drawing/2014/main" id="{45489D87-9174-45E8-BE9C-03E32FFD53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9" name="Tijdelijke aanduiding voor dianummer 8">
            <a:extLst>
              <a:ext uri="{FF2B5EF4-FFF2-40B4-BE49-F238E27FC236}">
                <a16:creationId xmlns:a16="http://schemas.microsoft.com/office/drawing/2014/main" id="{15C9E96E-22CC-4A2C-8336-D6A2D7D0BB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604FD0-8D26-4E31-BC8C-0BC85D119894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57258423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2000">
        <p159:morph option="byObject"/>
      </p:transition>
    </mc:Choice>
    <mc:Fallback xmlns="">
      <p:transition spd="slow" advClick="0" advTm="2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CABDDEA-BC6B-4848-B3D3-5BDABF04C6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datum 2">
            <a:extLst>
              <a:ext uri="{FF2B5EF4-FFF2-40B4-BE49-F238E27FC236}">
                <a16:creationId xmlns:a16="http://schemas.microsoft.com/office/drawing/2014/main" id="{0B6BDE8E-CBA0-490F-829B-CD9DB6DC9E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956E6-2A42-4753-B684-BFAC11E8B3B4}" type="datetimeFigureOut">
              <a:rPr lang="nl-NL" smtClean="0"/>
              <a:t>7-5-2020</a:t>
            </a:fld>
            <a:endParaRPr lang="nl-NL"/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371439D0-B0DE-40B4-BCA0-6126BB642A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EB2506F1-61D6-4126-90B2-738996E777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604FD0-8D26-4E31-BC8C-0BC85D119894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07340561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2000">
        <p159:morph option="byObject"/>
      </p:transition>
    </mc:Choice>
    <mc:Fallback xmlns="">
      <p:transition spd="slow" advClick="0" advTm="2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>
            <a:extLst>
              <a:ext uri="{FF2B5EF4-FFF2-40B4-BE49-F238E27FC236}">
                <a16:creationId xmlns:a16="http://schemas.microsoft.com/office/drawing/2014/main" id="{70568015-2CF0-4546-A8CF-1166BB4A79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956E6-2A42-4753-B684-BFAC11E8B3B4}" type="datetimeFigureOut">
              <a:rPr lang="nl-NL" smtClean="0"/>
              <a:t>7-5-2020</a:t>
            </a:fld>
            <a:endParaRPr lang="nl-NL"/>
          </a:p>
        </p:txBody>
      </p:sp>
      <p:sp>
        <p:nvSpPr>
          <p:cNvPr id="3" name="Tijdelijke aanduiding voor voettekst 2">
            <a:extLst>
              <a:ext uri="{FF2B5EF4-FFF2-40B4-BE49-F238E27FC236}">
                <a16:creationId xmlns:a16="http://schemas.microsoft.com/office/drawing/2014/main" id="{19FDE813-DD32-4511-9495-7442697C8A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2A081DA9-5C26-4364-A231-E67ADF2DA5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604FD0-8D26-4E31-BC8C-0BC85D119894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01835777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2000">
        <p159:morph option="byObject"/>
      </p:transition>
    </mc:Choice>
    <mc:Fallback xmlns="">
      <p:transition spd="slow" advClick="0" advTm="2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ADB31A8-0D34-4F1E-B005-919019472F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DD6C1411-A9EC-4774-BCFD-A24288E9C14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6AA3DE94-2151-4AA4-9DD2-940EE24B124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AF959367-1983-4157-843F-8626C04124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956E6-2A42-4753-B684-BFAC11E8B3B4}" type="datetimeFigureOut">
              <a:rPr lang="nl-NL" smtClean="0"/>
              <a:t>7-5-2020</a:t>
            </a:fld>
            <a:endParaRPr lang="nl-NL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DE141B32-4500-458C-8A3F-32FB6A3FB2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D4BBEFCF-54E7-4569-B826-249BC56518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604FD0-8D26-4E31-BC8C-0BC85D119894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71683526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2000">
        <p159:morph option="byObject"/>
      </p:transition>
    </mc:Choice>
    <mc:Fallback xmlns="">
      <p:transition spd="slow" advClick="0" advTm="2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FF4801D-B861-4AFC-9162-381B15836F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82725121-A985-4583-AA0B-07D265DA2AE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NL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9415FD93-85BD-4883-AE31-8ABA491B6C3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96C2069E-0BA6-4DD3-9DA9-8AD703D494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956E6-2A42-4753-B684-BFAC11E8B3B4}" type="datetimeFigureOut">
              <a:rPr lang="nl-NL" smtClean="0"/>
              <a:t>7-5-2020</a:t>
            </a:fld>
            <a:endParaRPr lang="nl-NL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63E6F9B1-FE71-4CCD-AE28-BEB24C0605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F4F8D1C7-6954-4932-B610-0B866ABE74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604FD0-8D26-4E31-BC8C-0BC85D119894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330281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2000">
        <p159:morph option="byObject"/>
      </p:transition>
    </mc:Choice>
    <mc:Fallback xmlns="">
      <p:transition spd="slow" advClick="0" advTm="2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D95422E-6D2C-41E5-85F0-01EFA7B4EC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8A2AFBB1-2256-425C-B345-4295515DC9A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03FB4083-C35E-459F-95A8-B6A32358FD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956E6-2A42-4753-B684-BFAC11E8B3B4}" type="datetimeFigureOut">
              <a:rPr lang="nl-NL" smtClean="0"/>
              <a:t>7-5-2020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E27F68EC-BDC4-4F1C-AE94-CC20BA10C6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89AB0662-132A-4AC9-B078-259B631BC3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604FD0-8D26-4E31-BC8C-0BC85D119894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8788426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2000">
        <p159:morph option="byObject"/>
      </p:transition>
    </mc:Choice>
    <mc:Fallback xmlns="">
      <p:transition spd="slow" advClick="0" advTm="2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>
            <a:extLst>
              <a:ext uri="{FF2B5EF4-FFF2-40B4-BE49-F238E27FC236}">
                <a16:creationId xmlns:a16="http://schemas.microsoft.com/office/drawing/2014/main" id="{72B3E619-7E08-4296-A20F-C4BF5650B98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BE3F26CB-DCAA-4B63-A972-A77B362A88F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CA41B29B-6B38-4912-9756-1F30738ECF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956E6-2A42-4753-B684-BFAC11E8B3B4}" type="datetimeFigureOut">
              <a:rPr lang="nl-NL" smtClean="0"/>
              <a:t>7-5-2020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8F2D2D3E-33D0-4BE5-833F-4A329A8BFC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55A6C69D-4891-4C3F-B155-028EBF0F4C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604FD0-8D26-4E31-BC8C-0BC85D119894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64097380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2000">
        <p159:morph option="byObject"/>
      </p:transition>
    </mc:Choice>
    <mc:Fallback xmlns="">
      <p:transition spd="slow" advClick="0" advTm="2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>
            <a:extLst>
              <a:ext uri="{FF2B5EF4-FFF2-40B4-BE49-F238E27FC236}">
                <a16:creationId xmlns:a16="http://schemas.microsoft.com/office/drawing/2014/main" id="{3BD0BE00-51B3-439A-A138-A6090625FA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4D0156A0-B062-4D4A-A210-4B0B0E6F831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0F90FF03-EBAB-454D-861E-AC19FA30FE0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D956E6-2A42-4753-B684-BFAC11E8B3B4}" type="datetimeFigureOut">
              <a:rPr lang="nl-NL" smtClean="0"/>
              <a:t>7-5-2020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1474F93C-D9ED-4681-9586-DE6652BA4BA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5D01BD04-DFCF-4F35-9453-E0C87467B91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604FD0-8D26-4E31-BC8C-0BC85D119894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936584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2000">
        <p159:morph option="byObject"/>
      </p:transition>
    </mc:Choice>
    <mc:Fallback xmlns="">
      <p:transition spd="slow" advClick="0" advTm="2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0BC9EFE1-D8CB-4668-9980-DB108327A7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305" y="0"/>
            <a:ext cx="6271569" cy="6858000"/>
          </a:xfrm>
          <a:prstGeom prst="rect">
            <a:avLst/>
          </a:prstGeom>
          <a:gradFill>
            <a:gsLst>
              <a:gs pos="0">
                <a:schemeClr val="accent1">
                  <a:lumMod val="100000"/>
                  <a:alpha val="82000"/>
                </a:schemeClr>
              </a:gs>
              <a:gs pos="25000">
                <a:schemeClr val="accent1">
                  <a:alpha val="60000"/>
                </a:schemeClr>
              </a:gs>
              <a:gs pos="94000">
                <a:schemeClr val="bg2">
                  <a:lumMod val="75000"/>
                </a:schemeClr>
              </a:gs>
              <a:gs pos="100000">
                <a:schemeClr val="bg2">
                  <a:lumMod val="7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7CBAE1BD-B8E4-4029-8AA2-C77E4FED98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itel 5">
            <a:extLst>
              <a:ext uri="{FF2B5EF4-FFF2-40B4-BE49-F238E27FC236}">
                <a16:creationId xmlns:a16="http://schemas.microsoft.com/office/drawing/2014/main" id="{E8DC59DD-1A58-40E9-8603-A3CD7EACF4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2416" y="4242432"/>
            <a:ext cx="4805996" cy="1401448"/>
          </a:xfrm>
        </p:spPr>
        <p:txBody>
          <a:bodyPr vert="horz" lIns="91440" tIns="45720" rIns="91440" bIns="45720" rtlCol="0" anchor="t">
            <a:normAutofit fontScale="90000"/>
          </a:bodyPr>
          <a:lstStyle/>
          <a:p>
            <a:r>
              <a:rPr lang="en-US" sz="3100" dirty="0">
                <a:solidFill>
                  <a:srgbClr val="000000"/>
                </a:solidFill>
                <a:latin typeface="Algerian" panose="04020705040A02060702" pitchFamily="82" charset="0"/>
              </a:rPr>
              <a:t>75 </a:t>
            </a:r>
            <a:r>
              <a:rPr lang="en-US" sz="3100" dirty="0" err="1">
                <a:solidFill>
                  <a:srgbClr val="000000"/>
                </a:solidFill>
                <a:latin typeface="Algerian" panose="04020705040A02060702" pitchFamily="82" charset="0"/>
              </a:rPr>
              <a:t>jaar</a:t>
            </a:r>
            <a:r>
              <a:rPr lang="en-US" sz="3100" dirty="0">
                <a:solidFill>
                  <a:srgbClr val="000000"/>
                </a:solidFill>
                <a:latin typeface="Algerian" panose="04020705040A02060702" pitchFamily="82" charset="0"/>
              </a:rPr>
              <a:t> </a:t>
            </a:r>
            <a:r>
              <a:rPr lang="en-US" sz="3100" dirty="0" err="1">
                <a:solidFill>
                  <a:srgbClr val="000000"/>
                </a:solidFill>
                <a:latin typeface="Algerian" panose="04020705040A02060702" pitchFamily="82" charset="0"/>
              </a:rPr>
              <a:t>bevrijding</a:t>
            </a:r>
            <a:r>
              <a:rPr lang="en-US" sz="3100" dirty="0">
                <a:solidFill>
                  <a:srgbClr val="000000"/>
                </a:solidFill>
                <a:latin typeface="Algerian" panose="04020705040A02060702" pitchFamily="82" charset="0"/>
              </a:rPr>
              <a:t> op de </a:t>
            </a:r>
            <a:r>
              <a:rPr lang="en-US" sz="3100" dirty="0" err="1">
                <a:solidFill>
                  <a:srgbClr val="000000"/>
                </a:solidFill>
                <a:latin typeface="Algerian" panose="04020705040A02060702" pitchFamily="82" charset="0"/>
              </a:rPr>
              <a:t>Utrechtse</a:t>
            </a:r>
            <a:r>
              <a:rPr lang="en-US" sz="3100" dirty="0">
                <a:solidFill>
                  <a:srgbClr val="000000"/>
                </a:solidFill>
                <a:latin typeface="Algerian" panose="04020705040A02060702" pitchFamily="82" charset="0"/>
              </a:rPr>
              <a:t> </a:t>
            </a:r>
            <a:r>
              <a:rPr lang="en-US" sz="3100" dirty="0" err="1">
                <a:solidFill>
                  <a:srgbClr val="000000"/>
                </a:solidFill>
                <a:latin typeface="Algerian" panose="04020705040A02060702" pitchFamily="82" charset="0"/>
              </a:rPr>
              <a:t>Heuvelrug</a:t>
            </a:r>
            <a:r>
              <a:rPr lang="en-US" sz="3100" dirty="0">
                <a:solidFill>
                  <a:srgbClr val="000000"/>
                </a:solidFill>
                <a:latin typeface="Algerian" panose="04020705040A02060702" pitchFamily="82" charset="0"/>
              </a:rPr>
              <a:t> </a:t>
            </a:r>
            <a:br>
              <a:rPr lang="en-US" sz="3100" dirty="0">
                <a:solidFill>
                  <a:srgbClr val="000000"/>
                </a:solidFill>
                <a:latin typeface="Algerian" panose="04020705040A02060702" pitchFamily="82" charset="0"/>
              </a:rPr>
            </a:br>
            <a:r>
              <a:rPr lang="en-US" sz="3100" dirty="0">
                <a:solidFill>
                  <a:srgbClr val="000000"/>
                </a:solidFill>
                <a:latin typeface="Algerian" panose="04020705040A02060702" pitchFamily="82" charset="0"/>
              </a:rPr>
              <a:t>1945-2020</a:t>
            </a:r>
          </a:p>
        </p:txBody>
      </p:sp>
      <p:sp>
        <p:nvSpPr>
          <p:cNvPr id="15" name="Freeform 49">
            <a:extLst>
              <a:ext uri="{FF2B5EF4-FFF2-40B4-BE49-F238E27FC236}">
                <a16:creationId xmlns:a16="http://schemas.microsoft.com/office/drawing/2014/main" id="{77DA6D33-2D62-458C-BF5D-DBF612FD55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590635"/>
            <a:ext cx="5478085" cy="6276841"/>
          </a:xfrm>
          <a:custGeom>
            <a:avLst/>
            <a:gdLst>
              <a:gd name="connsiteX0" fmla="*/ 2178155 w 5478085"/>
              <a:gd name="connsiteY0" fmla="*/ 0 h 6276841"/>
              <a:gd name="connsiteX1" fmla="*/ 5478085 w 5478085"/>
              <a:gd name="connsiteY1" fmla="*/ 3299930 h 6276841"/>
              <a:gd name="connsiteX2" fmla="*/ 3751098 w 5478085"/>
              <a:gd name="connsiteY2" fmla="*/ 6201577 h 6276841"/>
              <a:gd name="connsiteX3" fmla="*/ 3594858 w 5478085"/>
              <a:gd name="connsiteY3" fmla="*/ 6276841 h 6276841"/>
              <a:gd name="connsiteX4" fmla="*/ 761453 w 5478085"/>
              <a:gd name="connsiteY4" fmla="*/ 6276841 h 6276841"/>
              <a:gd name="connsiteX5" fmla="*/ 605213 w 5478085"/>
              <a:gd name="connsiteY5" fmla="*/ 6201577 h 6276841"/>
              <a:gd name="connsiteX6" fmla="*/ 79093 w 5478085"/>
              <a:gd name="connsiteY6" fmla="*/ 5846317 h 6276841"/>
              <a:gd name="connsiteX7" fmla="*/ 0 w 5478085"/>
              <a:gd name="connsiteY7" fmla="*/ 5774432 h 6276841"/>
              <a:gd name="connsiteX8" fmla="*/ 0 w 5478085"/>
              <a:gd name="connsiteY8" fmla="*/ 825429 h 6276841"/>
              <a:gd name="connsiteX9" fmla="*/ 79093 w 5478085"/>
              <a:gd name="connsiteY9" fmla="*/ 753544 h 6276841"/>
              <a:gd name="connsiteX10" fmla="*/ 2178155 w 5478085"/>
              <a:gd name="connsiteY10" fmla="*/ 0 h 62768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5478085" h="6276841">
                <a:moveTo>
                  <a:pt x="2178155" y="0"/>
                </a:moveTo>
                <a:cubicBezTo>
                  <a:pt x="4000656" y="0"/>
                  <a:pt x="5478085" y="1477429"/>
                  <a:pt x="5478085" y="3299930"/>
                </a:cubicBezTo>
                <a:cubicBezTo>
                  <a:pt x="5478085" y="4552900"/>
                  <a:pt x="4779769" y="5642769"/>
                  <a:pt x="3751098" y="6201577"/>
                </a:cubicBezTo>
                <a:lnTo>
                  <a:pt x="3594858" y="6276841"/>
                </a:lnTo>
                <a:lnTo>
                  <a:pt x="761453" y="6276841"/>
                </a:lnTo>
                <a:lnTo>
                  <a:pt x="605213" y="6201577"/>
                </a:lnTo>
                <a:cubicBezTo>
                  <a:pt x="418182" y="6099975"/>
                  <a:pt x="242071" y="5980818"/>
                  <a:pt x="79093" y="5846317"/>
                </a:cubicBezTo>
                <a:lnTo>
                  <a:pt x="0" y="5774432"/>
                </a:lnTo>
                <a:lnTo>
                  <a:pt x="0" y="825429"/>
                </a:lnTo>
                <a:lnTo>
                  <a:pt x="79093" y="753544"/>
                </a:lnTo>
                <a:cubicBezTo>
                  <a:pt x="649516" y="282789"/>
                  <a:pt x="1380811" y="0"/>
                  <a:pt x="2178155" y="0"/>
                </a:cubicBezTo>
                <a:close/>
              </a:path>
            </a:pathLst>
          </a:custGeom>
          <a:solidFill>
            <a:srgbClr val="FFFFFF"/>
          </a:solidFill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23000">
                  <a:schemeClr val="accent1">
                    <a:lumMod val="45000"/>
                    <a:lumOff val="55000"/>
                  </a:schemeClr>
                </a:gs>
                <a:gs pos="83000">
                  <a:schemeClr val="accent3"/>
                </a:gs>
                <a:gs pos="100000">
                  <a:schemeClr val="accent3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5" name="Afbeelding 4">
            <a:extLst>
              <a:ext uri="{FF2B5EF4-FFF2-40B4-BE49-F238E27FC236}">
                <a16:creationId xmlns:a16="http://schemas.microsoft.com/office/drawing/2014/main" id="{A0DDA626-BA81-4BC0-9D2F-A6566507DC4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" b="17145"/>
          <a:stretch/>
        </p:blipFill>
        <p:spPr>
          <a:xfrm>
            <a:off x="0" y="760561"/>
            <a:ext cx="5298684" cy="6097439"/>
          </a:xfrm>
          <a:custGeom>
            <a:avLst/>
            <a:gdLst>
              <a:gd name="connsiteX0" fmla="*/ 2178155 w 5298683"/>
              <a:gd name="connsiteY0" fmla="*/ 0 h 6097438"/>
              <a:gd name="connsiteX1" fmla="*/ 5298683 w 5298683"/>
              <a:gd name="connsiteY1" fmla="*/ 3120527 h 6097438"/>
              <a:gd name="connsiteX2" fmla="*/ 3392805 w 5298683"/>
              <a:gd name="connsiteY2" fmla="*/ 5995828 h 6097438"/>
              <a:gd name="connsiteX3" fmla="*/ 3115184 w 5298683"/>
              <a:gd name="connsiteY3" fmla="*/ 6097438 h 6097438"/>
              <a:gd name="connsiteX4" fmla="*/ 1241127 w 5298683"/>
              <a:gd name="connsiteY4" fmla="*/ 6097438 h 6097438"/>
              <a:gd name="connsiteX5" fmla="*/ 963506 w 5298683"/>
              <a:gd name="connsiteY5" fmla="*/ 5995828 h 6097438"/>
              <a:gd name="connsiteX6" fmla="*/ 193210 w 5298683"/>
              <a:gd name="connsiteY6" fmla="*/ 5528477 h 6097438"/>
              <a:gd name="connsiteX7" fmla="*/ 0 w 5298683"/>
              <a:gd name="connsiteY7" fmla="*/ 5352876 h 6097438"/>
              <a:gd name="connsiteX8" fmla="*/ 0 w 5298683"/>
              <a:gd name="connsiteY8" fmla="*/ 888178 h 6097438"/>
              <a:gd name="connsiteX9" fmla="*/ 193210 w 5298683"/>
              <a:gd name="connsiteY9" fmla="*/ 712577 h 6097438"/>
              <a:gd name="connsiteX10" fmla="*/ 2178155 w 5298683"/>
              <a:gd name="connsiteY10" fmla="*/ 0 h 6097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5298683" h="6097438">
                <a:moveTo>
                  <a:pt x="2178155" y="0"/>
                </a:moveTo>
                <a:cubicBezTo>
                  <a:pt x="3901575" y="0"/>
                  <a:pt x="5298683" y="1397108"/>
                  <a:pt x="5298683" y="3120527"/>
                </a:cubicBezTo>
                <a:cubicBezTo>
                  <a:pt x="5298683" y="4413092"/>
                  <a:pt x="4512810" y="5522106"/>
                  <a:pt x="3392805" y="5995828"/>
                </a:cubicBezTo>
                <a:lnTo>
                  <a:pt x="3115184" y="6097438"/>
                </a:lnTo>
                <a:lnTo>
                  <a:pt x="1241127" y="6097438"/>
                </a:lnTo>
                <a:lnTo>
                  <a:pt x="963506" y="5995828"/>
                </a:lnTo>
                <a:cubicBezTo>
                  <a:pt x="683504" y="5877397"/>
                  <a:pt x="424387" y="5719261"/>
                  <a:pt x="193210" y="5528477"/>
                </a:cubicBezTo>
                <a:lnTo>
                  <a:pt x="0" y="5352876"/>
                </a:lnTo>
                <a:lnTo>
                  <a:pt x="0" y="888178"/>
                </a:lnTo>
                <a:lnTo>
                  <a:pt x="193210" y="712577"/>
                </a:lnTo>
                <a:cubicBezTo>
                  <a:pt x="732621" y="267415"/>
                  <a:pt x="1424159" y="0"/>
                  <a:pt x="2178155" y="0"/>
                </a:cubicBezTo>
                <a:close/>
              </a:path>
            </a:pathLst>
          </a:custGeom>
          <a:effectLst>
            <a:softEdge rad="0"/>
          </a:effectLst>
        </p:spPr>
      </p:pic>
      <p:pic>
        <p:nvPicPr>
          <p:cNvPr id="5122" name="Picture 2" descr="Afbeeldingsresultaat voor wapen van utrechtse heuvelrug">
            <a:extLst>
              <a:ext uri="{FF2B5EF4-FFF2-40B4-BE49-F238E27FC236}">
                <a16:creationId xmlns:a16="http://schemas.microsoft.com/office/drawing/2014/main" id="{E357E0E9-75AF-4B90-8E0E-4263C58D80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3647" y="289860"/>
            <a:ext cx="2094124" cy="36126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8375262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3000">
        <p159:morph option="byObject"/>
      </p:transition>
    </mc:Choice>
    <mc:Fallback xmlns="">
      <p:transition spd="slow" advClick="0" advTm="3000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>
            <a:extLst>
              <a:ext uri="{FF2B5EF4-FFF2-40B4-BE49-F238E27FC236}">
                <a16:creationId xmlns:a16="http://schemas.microsoft.com/office/drawing/2014/main" id="{6EA88182-EE55-4AAD-8065-85CBEC98EEB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407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14408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2000">
        <p159:morph option="byObject"/>
      </p:transition>
    </mc:Choice>
    <mc:Fallback xmlns="">
      <p:transition spd="slow" advClick="0" advTm="2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Overslag van de voedselkisten op de Nude. (Canadian Archives)">
            <a:extLst>
              <a:ext uri="{FF2B5EF4-FFF2-40B4-BE49-F238E27FC236}">
                <a16:creationId xmlns:a16="http://schemas.microsoft.com/office/drawing/2014/main" id="{04A21479-84A2-408A-86A5-55CF714264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0906" y="-23528"/>
            <a:ext cx="6953965" cy="6881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itel 2">
            <a:extLst>
              <a:ext uri="{FF2B5EF4-FFF2-40B4-BE49-F238E27FC236}">
                <a16:creationId xmlns:a16="http://schemas.microsoft.com/office/drawing/2014/main" id="{37F8CA5D-5EB4-43DA-BE80-95DD0FEA4A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7801" y="365124"/>
            <a:ext cx="2238828" cy="6340475"/>
          </a:xfrm>
        </p:spPr>
        <p:txBody>
          <a:bodyPr>
            <a:normAutofit/>
          </a:bodyPr>
          <a:lstStyle/>
          <a:p>
            <a:r>
              <a:rPr lang="nl-NL" sz="2400" dirty="0">
                <a:latin typeface="Algerian" panose="04020705040A02060702" pitchFamily="82" charset="0"/>
              </a:rPr>
              <a:t>Operatie </a:t>
            </a:r>
            <a:r>
              <a:rPr lang="nl-NL" sz="2400" dirty="0" err="1">
                <a:latin typeface="Algerian" panose="04020705040A02060702" pitchFamily="82" charset="0"/>
              </a:rPr>
              <a:t>FausT</a:t>
            </a:r>
            <a:r>
              <a:rPr lang="nl-NL" sz="2400" dirty="0">
                <a:latin typeface="Algerian" panose="04020705040A02060702" pitchFamily="82" charset="0"/>
              </a:rPr>
              <a:t>: </a:t>
            </a:r>
            <a:r>
              <a:rPr lang="nl-NL" sz="2400" dirty="0" err="1">
                <a:latin typeface="Algerian" panose="04020705040A02060702" pitchFamily="82" charset="0"/>
              </a:rPr>
              <a:t>voedsel-distributie</a:t>
            </a:r>
            <a:r>
              <a:rPr lang="nl-NL" sz="2400" dirty="0">
                <a:latin typeface="Algerian" panose="04020705040A02060702" pitchFamily="82" charset="0"/>
              </a:rPr>
              <a:t> op 2 en 3 mei 1945 </a:t>
            </a:r>
            <a:br>
              <a:rPr lang="nl-NL" sz="2400" dirty="0">
                <a:latin typeface="Algerian" panose="04020705040A02060702" pitchFamily="82" charset="0"/>
              </a:rPr>
            </a:br>
            <a:r>
              <a:rPr lang="nl-NL" sz="2400" dirty="0">
                <a:latin typeface="Algerian" panose="04020705040A02060702" pitchFamily="82" charset="0"/>
              </a:rPr>
              <a:t>vanaf De </a:t>
            </a:r>
            <a:r>
              <a:rPr lang="nl-NL" sz="2400" dirty="0" err="1">
                <a:latin typeface="Algerian" panose="04020705040A02060702" pitchFamily="82" charset="0"/>
              </a:rPr>
              <a:t>Nude</a:t>
            </a:r>
            <a:r>
              <a:rPr lang="nl-NL" sz="2400" dirty="0">
                <a:latin typeface="Algerian" panose="04020705040A02060702" pitchFamily="82" charset="0"/>
              </a:rPr>
              <a:t> te Wageningen naar de veemarkt te </a:t>
            </a:r>
            <a:r>
              <a:rPr lang="nl-NL" sz="2400" dirty="0" err="1">
                <a:latin typeface="Algerian" panose="04020705040A02060702" pitchFamily="82" charset="0"/>
              </a:rPr>
              <a:t>utrecht</a:t>
            </a:r>
            <a:r>
              <a:rPr lang="nl-NL" sz="2400" dirty="0">
                <a:latin typeface="Algerian" panose="04020705040A02060702" pitchFamily="82" charset="0"/>
              </a:rPr>
              <a:t>.</a:t>
            </a:r>
            <a:br>
              <a:rPr lang="nl-NL" sz="2400" dirty="0">
                <a:latin typeface="Algerian" panose="04020705040A02060702" pitchFamily="82" charset="0"/>
              </a:rPr>
            </a:br>
            <a:endParaRPr lang="nl-NL" sz="2400" dirty="0"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095803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3000">
        <p159:morph option="byObject"/>
      </p:transition>
    </mc:Choice>
    <mc:Fallback xmlns="">
      <p:transition spd="slow" advClick="0" advTm="3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 descr="Afbeelding met buiten, trein, lucht, spoor&#10;&#10;Automatisch gegenereerde beschrijving">
            <a:extLst>
              <a:ext uri="{FF2B5EF4-FFF2-40B4-BE49-F238E27FC236}">
                <a16:creationId xmlns:a16="http://schemas.microsoft.com/office/drawing/2014/main" id="{DEBEFB07-5654-404A-998D-FCF7AFC5ED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0158"/>
            <a:ext cx="10526486" cy="6830620"/>
          </a:xfrm>
          <a:prstGeom prst="rect">
            <a:avLst/>
          </a:prstGeom>
        </p:spPr>
      </p:pic>
      <p:sp>
        <p:nvSpPr>
          <p:cNvPr id="5" name="Titel 4">
            <a:extLst>
              <a:ext uri="{FF2B5EF4-FFF2-40B4-BE49-F238E27FC236}">
                <a16:creationId xmlns:a16="http://schemas.microsoft.com/office/drawing/2014/main" id="{44D3D5D4-2BF0-41A3-99F7-E9D7959E60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28889"/>
          </a:xfrm>
        </p:spPr>
        <p:txBody>
          <a:bodyPr>
            <a:normAutofit fontScale="90000"/>
          </a:bodyPr>
          <a:lstStyle/>
          <a:p>
            <a:pPr algn="ctr"/>
            <a:r>
              <a:rPr lang="nl-NL" sz="2800" dirty="0">
                <a:latin typeface="Algerian" panose="04020705040A02060702" pitchFamily="82" charset="0"/>
              </a:rPr>
              <a:t>Operatie Faust: voedsel transporten 2 en 3 mei 1945 </a:t>
            </a:r>
            <a:br>
              <a:rPr lang="nl-NL" sz="2800" dirty="0">
                <a:latin typeface="Algerian" panose="04020705040A02060702" pitchFamily="82" charset="0"/>
              </a:rPr>
            </a:br>
            <a:r>
              <a:rPr lang="nl-NL" sz="2800" dirty="0">
                <a:latin typeface="Algerian" panose="04020705040A02060702" pitchFamily="82" charset="0"/>
              </a:rPr>
              <a:t>over de Rijksstraatweg in Leersum.</a:t>
            </a:r>
          </a:p>
        </p:txBody>
      </p:sp>
    </p:spTree>
    <p:extLst>
      <p:ext uri="{BB962C8B-B14F-4D97-AF65-F5344CB8AC3E}">
        <p14:creationId xmlns:p14="http://schemas.microsoft.com/office/powerpoint/2010/main" val="402768234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3000">
        <p159:morph option="byObject"/>
      </p:transition>
    </mc:Choice>
    <mc:Fallback xmlns="">
      <p:transition spd="slow" advClick="0" advTm="3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70">
            <a:extLst>
              <a:ext uri="{FF2B5EF4-FFF2-40B4-BE49-F238E27FC236}">
                <a16:creationId xmlns:a16="http://schemas.microsoft.com/office/drawing/2014/main" id="{2A0E4E09-FC02-4ADC-951A-3FFA90B6FE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 descr="Logo van de Britse 49e Infanteriedivisie">
            <a:extLst>
              <a:ext uri="{FF2B5EF4-FFF2-40B4-BE49-F238E27FC236}">
                <a16:creationId xmlns:a16="http://schemas.microsoft.com/office/drawing/2014/main" id="{01153682-BED4-4D9B-AD9F-430A1B6F886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40" r="323"/>
          <a:stretch/>
        </p:blipFill>
        <p:spPr bwMode="auto">
          <a:xfrm>
            <a:off x="152400" y="127001"/>
            <a:ext cx="6223262" cy="660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72">
            <a:extLst>
              <a:ext uri="{FF2B5EF4-FFF2-40B4-BE49-F238E27FC236}">
                <a16:creationId xmlns:a16="http://schemas.microsoft.com/office/drawing/2014/main" id="{24F266AD-725B-4A9D-B448-4C000F95CB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itel 2">
            <a:extLst>
              <a:ext uri="{FF2B5EF4-FFF2-40B4-BE49-F238E27FC236}">
                <a16:creationId xmlns:a16="http://schemas.microsoft.com/office/drawing/2014/main" id="{D4E3D103-6826-478A-9554-DF5C325C6A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44320" y="4400805"/>
            <a:ext cx="4800261" cy="1644592"/>
          </a:xfrm>
        </p:spPr>
        <p:txBody>
          <a:bodyPr vert="horz" lIns="91440" tIns="45720" rIns="91440" bIns="45720" rtlCol="0" anchor="t">
            <a:normAutofit fontScale="90000"/>
          </a:bodyPr>
          <a:lstStyle/>
          <a:p>
            <a:r>
              <a:rPr lang="en-US" sz="3700">
                <a:solidFill>
                  <a:srgbClr val="000000"/>
                </a:solidFill>
                <a:latin typeface="Algerian" panose="04020705040A02060702" pitchFamily="82" charset="0"/>
              </a:rPr>
              <a:t>49</a:t>
            </a:r>
            <a:r>
              <a:rPr lang="en-US" sz="3700" baseline="30000">
                <a:solidFill>
                  <a:srgbClr val="000000"/>
                </a:solidFill>
                <a:latin typeface="Algerian" panose="04020705040A02060702" pitchFamily="82" charset="0"/>
              </a:rPr>
              <a:t>ste</a:t>
            </a:r>
            <a:r>
              <a:rPr lang="en-US" sz="3700">
                <a:solidFill>
                  <a:srgbClr val="000000"/>
                </a:solidFill>
                <a:latin typeface="Algerian" panose="04020705040A02060702" pitchFamily="82" charset="0"/>
              </a:rPr>
              <a:t> West Riding Britse infanterie divisie Polar Bears</a:t>
            </a:r>
          </a:p>
        </p:txBody>
      </p:sp>
    </p:spTree>
    <p:extLst>
      <p:ext uri="{BB962C8B-B14F-4D97-AF65-F5344CB8AC3E}">
        <p14:creationId xmlns:p14="http://schemas.microsoft.com/office/powerpoint/2010/main" val="305095615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3000">
        <p159:morph option="byObject"/>
      </p:transition>
    </mc:Choice>
    <mc:Fallback xmlns="">
      <p:transition spd="slow" advClick="0" advTm="3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Rectangle 70">
            <a:extLst>
              <a:ext uri="{FF2B5EF4-FFF2-40B4-BE49-F238E27FC236}">
                <a16:creationId xmlns:a16="http://schemas.microsoft.com/office/drawing/2014/main" id="{C0B27210-D0CA-4654-B3E3-9ABB4F178E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88B8841D-F0AA-4B2C-85C6-DB95BC3811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46628" y="1783959"/>
            <a:ext cx="4645250" cy="2889114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6000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De </a:t>
            </a:r>
            <a:r>
              <a:rPr lang="en-US" sz="6000" kern="1200" dirty="0" err="1">
                <a:solidFill>
                  <a:schemeClr val="bg1"/>
                </a:solidFill>
                <a:latin typeface="+mj-lt"/>
                <a:ea typeface="+mj-ea"/>
                <a:cs typeface="+mj-cs"/>
              </a:rPr>
              <a:t>bevrijding</a:t>
            </a:r>
            <a:r>
              <a:rPr lang="en-US" sz="6000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 van </a:t>
            </a:r>
            <a:r>
              <a:rPr lang="en-US" sz="6000" kern="1200" dirty="0" err="1">
                <a:solidFill>
                  <a:schemeClr val="bg1"/>
                </a:solidFill>
                <a:latin typeface="+mj-lt"/>
                <a:ea typeface="+mj-ea"/>
                <a:cs typeface="+mj-cs"/>
              </a:rPr>
              <a:t>Leersum</a:t>
            </a:r>
            <a:r>
              <a:rPr lang="en-US" sz="6000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 </a:t>
            </a:r>
            <a:br>
              <a:rPr lang="en-US" sz="6000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</a:br>
            <a:r>
              <a:rPr lang="en-US" sz="6000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7 </a:t>
            </a:r>
            <a:r>
              <a:rPr lang="en-US" sz="6000" kern="1200" dirty="0" err="1">
                <a:solidFill>
                  <a:schemeClr val="bg1"/>
                </a:solidFill>
                <a:latin typeface="+mj-lt"/>
                <a:ea typeface="+mj-ea"/>
                <a:cs typeface="+mj-cs"/>
              </a:rPr>
              <a:t>mei</a:t>
            </a:r>
            <a:r>
              <a:rPr lang="en-US" sz="6000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 1945.</a:t>
            </a:r>
          </a:p>
        </p:txBody>
      </p:sp>
      <p:sp>
        <p:nvSpPr>
          <p:cNvPr id="73" name="Freeform: Shape 72">
            <a:extLst>
              <a:ext uri="{FF2B5EF4-FFF2-40B4-BE49-F238E27FC236}">
                <a16:creationId xmlns:a16="http://schemas.microsoft.com/office/drawing/2014/main" id="{1DB7C82F-AB7E-4F0C-B829-FA1B9C4151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6172782" cy="6858000"/>
          </a:xfrm>
          <a:custGeom>
            <a:avLst/>
            <a:gdLst>
              <a:gd name="connsiteX0" fmla="*/ 6172782 w 6172782"/>
              <a:gd name="connsiteY0" fmla="*/ 0 h 6858000"/>
              <a:gd name="connsiteX1" fmla="*/ 69075 w 6172782"/>
              <a:gd name="connsiteY1" fmla="*/ 0 h 6858000"/>
              <a:gd name="connsiteX2" fmla="*/ 35131 w 6172782"/>
              <a:gd name="connsiteY2" fmla="*/ 267128 h 6858000"/>
              <a:gd name="connsiteX3" fmla="*/ 0 w 6172782"/>
              <a:gd name="connsiteY3" fmla="*/ 962845 h 6858000"/>
              <a:gd name="connsiteX4" fmla="*/ 3276103 w 6172782"/>
              <a:gd name="connsiteY4" fmla="*/ 6782205 h 6858000"/>
              <a:gd name="connsiteX5" fmla="*/ 3407923 w 6172782"/>
              <a:gd name="connsiteY5" fmla="*/ 6858000 h 6858000"/>
              <a:gd name="connsiteX6" fmla="*/ 6172782 w 6172782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172782" h="6858000">
                <a:moveTo>
                  <a:pt x="6172782" y="0"/>
                </a:moveTo>
                <a:lnTo>
                  <a:pt x="69075" y="0"/>
                </a:lnTo>
                <a:lnTo>
                  <a:pt x="35131" y="267128"/>
                </a:lnTo>
                <a:cubicBezTo>
                  <a:pt x="11901" y="495874"/>
                  <a:pt x="0" y="727970"/>
                  <a:pt x="0" y="962845"/>
                </a:cubicBezTo>
                <a:cubicBezTo>
                  <a:pt x="0" y="3429034"/>
                  <a:pt x="1312002" y="5588789"/>
                  <a:pt x="3276103" y="6782205"/>
                </a:cubicBezTo>
                <a:lnTo>
                  <a:pt x="3407923" y="6858000"/>
                </a:lnTo>
                <a:lnTo>
                  <a:pt x="6172782" y="6858000"/>
                </a:lnTo>
                <a:close/>
              </a:path>
            </a:pathLst>
          </a:cu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5" name="Freeform: Shape 74">
            <a:extLst>
              <a:ext uri="{FF2B5EF4-FFF2-40B4-BE49-F238E27FC236}">
                <a16:creationId xmlns:a16="http://schemas.microsoft.com/office/drawing/2014/main" id="{70B66945-4967-4040-926D-DCA44313CD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024154" cy="6858000"/>
          </a:xfrm>
          <a:custGeom>
            <a:avLst/>
            <a:gdLst>
              <a:gd name="connsiteX0" fmla="*/ 0 w 6024154"/>
              <a:gd name="connsiteY0" fmla="*/ 0 h 6858000"/>
              <a:gd name="connsiteX1" fmla="*/ 5953780 w 6024154"/>
              <a:gd name="connsiteY1" fmla="*/ 0 h 6858000"/>
              <a:gd name="connsiteX2" fmla="*/ 5989880 w 6024154"/>
              <a:gd name="connsiteY2" fmla="*/ 284091 h 6858000"/>
              <a:gd name="connsiteX3" fmla="*/ 6024154 w 6024154"/>
              <a:gd name="connsiteY3" fmla="*/ 962844 h 6858000"/>
              <a:gd name="connsiteX4" fmla="*/ 2549934 w 6024154"/>
              <a:gd name="connsiteY4" fmla="*/ 6800152 h 6858000"/>
              <a:gd name="connsiteX5" fmla="*/ 2436987 w 6024154"/>
              <a:gd name="connsiteY5" fmla="*/ 6858000 h 6858000"/>
              <a:gd name="connsiteX6" fmla="*/ 0 w 6024154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24154" h="6858000">
                <a:moveTo>
                  <a:pt x="0" y="0"/>
                </a:moveTo>
                <a:lnTo>
                  <a:pt x="5953780" y="0"/>
                </a:lnTo>
                <a:lnTo>
                  <a:pt x="5989880" y="284091"/>
                </a:lnTo>
                <a:cubicBezTo>
                  <a:pt x="6012544" y="507260"/>
                  <a:pt x="6024154" y="733696"/>
                  <a:pt x="6024154" y="962844"/>
                </a:cubicBezTo>
                <a:cubicBezTo>
                  <a:pt x="6024154" y="3483472"/>
                  <a:pt x="4619336" y="5675986"/>
                  <a:pt x="2549934" y="6800152"/>
                </a:cubicBezTo>
                <a:lnTo>
                  <a:pt x="2436987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026" name="Picture 2" descr="Afbeeldingsresultaat voor wapen van leersum">
            <a:extLst>
              <a:ext uri="{FF2B5EF4-FFF2-40B4-BE49-F238E27FC236}">
                <a16:creationId xmlns:a16="http://schemas.microsoft.com/office/drawing/2014/main" id="{1EC10988-E082-46A3-A683-31A3053BD6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12490" y="489204"/>
            <a:ext cx="3861627" cy="45114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9455056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3000">
        <p159:morph option="byObject"/>
      </p:transition>
    </mc:Choice>
    <mc:Fallback xmlns="">
      <p:transition spd="slow" advClick="0" advTm="3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>
            <a:extLst>
              <a:ext uri="{FF2B5EF4-FFF2-40B4-BE49-F238E27FC236}">
                <a16:creationId xmlns:a16="http://schemas.microsoft.com/office/drawing/2014/main" id="{10C2AD35-98E8-476A-8DE0-57EC94007BD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192" r="-1" b="43320"/>
          <a:stretch/>
        </p:blipFill>
        <p:spPr>
          <a:xfrm>
            <a:off x="-1" y="-28"/>
            <a:ext cx="12192000" cy="6855958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3C538B38-FBED-4FAE-902E-901CE0843D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468" y="3320859"/>
            <a:ext cx="4666470" cy="2076333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48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7 mei 1945 bevrijding van Leersum</a:t>
            </a:r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BCC55ACC-A2F6-403C-A3A4-D59B3734D45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857312" y="381000"/>
            <a:ext cx="6334689" cy="6477000"/>
          </a:xfrm>
          <a:custGeom>
            <a:avLst/>
            <a:gdLst>
              <a:gd name="connsiteX0" fmla="*/ 3561588 w 6334689"/>
              <a:gd name="connsiteY0" fmla="*/ 0 h 6477000"/>
              <a:gd name="connsiteX1" fmla="*/ 6309883 w 6334689"/>
              <a:gd name="connsiteY1" fmla="*/ 1296087 h 6477000"/>
              <a:gd name="connsiteX2" fmla="*/ 6334689 w 6334689"/>
              <a:gd name="connsiteY2" fmla="*/ 1329261 h 6477000"/>
              <a:gd name="connsiteX3" fmla="*/ 6334689 w 6334689"/>
              <a:gd name="connsiteY3" fmla="*/ 5793916 h 6477000"/>
              <a:gd name="connsiteX4" fmla="*/ 6309883 w 6334689"/>
              <a:gd name="connsiteY4" fmla="*/ 5827089 h 6477000"/>
              <a:gd name="connsiteX5" fmla="*/ 5760467 w 6334689"/>
              <a:gd name="connsiteY5" fmla="*/ 6363539 h 6477000"/>
              <a:gd name="connsiteX6" fmla="*/ 5607796 w 6334689"/>
              <a:gd name="connsiteY6" fmla="*/ 6477000 h 6477000"/>
              <a:gd name="connsiteX7" fmla="*/ 1519571 w 6334689"/>
              <a:gd name="connsiteY7" fmla="*/ 6477000 h 6477000"/>
              <a:gd name="connsiteX8" fmla="*/ 1296088 w 6334689"/>
              <a:gd name="connsiteY8" fmla="*/ 6309883 h 6477000"/>
              <a:gd name="connsiteX9" fmla="*/ 0 w 6334689"/>
              <a:gd name="connsiteY9" fmla="*/ 3561588 h 6477000"/>
              <a:gd name="connsiteX10" fmla="*/ 3561588 w 6334689"/>
              <a:gd name="connsiteY10" fmla="*/ 0 h 6477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6334689" h="6477000">
                <a:moveTo>
                  <a:pt x="3561588" y="0"/>
                </a:moveTo>
                <a:cubicBezTo>
                  <a:pt x="4668032" y="0"/>
                  <a:pt x="5656635" y="504534"/>
                  <a:pt x="6309883" y="1296087"/>
                </a:cubicBezTo>
                <a:lnTo>
                  <a:pt x="6334689" y="1329261"/>
                </a:lnTo>
                <a:lnTo>
                  <a:pt x="6334689" y="5793916"/>
                </a:lnTo>
                <a:lnTo>
                  <a:pt x="6309883" y="5827089"/>
                </a:lnTo>
                <a:cubicBezTo>
                  <a:pt x="6146571" y="6024977"/>
                  <a:pt x="5962299" y="6204927"/>
                  <a:pt x="5760467" y="6363539"/>
                </a:cubicBezTo>
                <a:lnTo>
                  <a:pt x="5607796" y="6477000"/>
                </a:lnTo>
                <a:lnTo>
                  <a:pt x="1519571" y="6477000"/>
                </a:lnTo>
                <a:lnTo>
                  <a:pt x="1296088" y="6309883"/>
                </a:lnTo>
                <a:cubicBezTo>
                  <a:pt x="504535" y="5656635"/>
                  <a:pt x="0" y="4668032"/>
                  <a:pt x="0" y="3561588"/>
                </a:cubicBezTo>
                <a:cubicBezTo>
                  <a:pt x="0" y="1594577"/>
                  <a:pt x="1594577" y="0"/>
                  <a:pt x="3561588" y="0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Afbeelding 5">
            <a:extLst>
              <a:ext uri="{FF2B5EF4-FFF2-40B4-BE49-F238E27FC236}">
                <a16:creationId xmlns:a16="http://schemas.microsoft.com/office/drawing/2014/main" id="{9C5422F2-32A2-4262-99CF-B63898CC2A1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" b="26340"/>
          <a:stretch/>
        </p:blipFill>
        <p:spPr>
          <a:xfrm>
            <a:off x="6021086" y="544802"/>
            <a:ext cx="6170914" cy="6313225"/>
          </a:xfrm>
          <a:custGeom>
            <a:avLst/>
            <a:gdLst>
              <a:gd name="connsiteX0" fmla="*/ 3397813 w 6170914"/>
              <a:gd name="connsiteY0" fmla="*/ 0 h 6313225"/>
              <a:gd name="connsiteX1" fmla="*/ 6019731 w 6170914"/>
              <a:gd name="connsiteY1" fmla="*/ 1236489 h 6313225"/>
              <a:gd name="connsiteX2" fmla="*/ 6170914 w 6170914"/>
              <a:gd name="connsiteY2" fmla="*/ 1438663 h 6313225"/>
              <a:gd name="connsiteX3" fmla="*/ 6170914 w 6170914"/>
              <a:gd name="connsiteY3" fmla="*/ 5356963 h 6313225"/>
              <a:gd name="connsiteX4" fmla="*/ 6019731 w 6170914"/>
              <a:gd name="connsiteY4" fmla="*/ 5559138 h 6313225"/>
              <a:gd name="connsiteX5" fmla="*/ 5194591 w 6170914"/>
              <a:gd name="connsiteY5" fmla="*/ 6282226 h 6313225"/>
              <a:gd name="connsiteX6" fmla="*/ 5141791 w 6170914"/>
              <a:gd name="connsiteY6" fmla="*/ 6313225 h 6313225"/>
              <a:gd name="connsiteX7" fmla="*/ 1659199 w 6170914"/>
              <a:gd name="connsiteY7" fmla="*/ 6313225 h 6313225"/>
              <a:gd name="connsiteX8" fmla="*/ 1498064 w 6170914"/>
              <a:gd name="connsiteY8" fmla="*/ 6215333 h 6313225"/>
              <a:gd name="connsiteX9" fmla="*/ 0 w 6170914"/>
              <a:gd name="connsiteY9" fmla="*/ 3397813 h 6313225"/>
              <a:gd name="connsiteX10" fmla="*/ 3397813 w 6170914"/>
              <a:gd name="connsiteY10" fmla="*/ 0 h 63132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6170914" h="6313225">
                <a:moveTo>
                  <a:pt x="3397813" y="0"/>
                </a:moveTo>
                <a:cubicBezTo>
                  <a:pt x="4453378" y="0"/>
                  <a:pt x="5396522" y="481334"/>
                  <a:pt x="6019731" y="1236489"/>
                </a:cubicBezTo>
                <a:lnTo>
                  <a:pt x="6170914" y="1438663"/>
                </a:lnTo>
                <a:lnTo>
                  <a:pt x="6170914" y="5356963"/>
                </a:lnTo>
                <a:lnTo>
                  <a:pt x="6019731" y="5559138"/>
                </a:lnTo>
                <a:cubicBezTo>
                  <a:pt x="5786028" y="5842321"/>
                  <a:pt x="5507333" y="6086998"/>
                  <a:pt x="5194591" y="6282226"/>
                </a:cubicBezTo>
                <a:lnTo>
                  <a:pt x="5141791" y="6313225"/>
                </a:lnTo>
                <a:lnTo>
                  <a:pt x="1659199" y="6313225"/>
                </a:lnTo>
                <a:lnTo>
                  <a:pt x="1498064" y="6215333"/>
                </a:lnTo>
                <a:cubicBezTo>
                  <a:pt x="594240" y="5604721"/>
                  <a:pt x="0" y="4570663"/>
                  <a:pt x="0" y="3397813"/>
                </a:cubicBezTo>
                <a:cubicBezTo>
                  <a:pt x="0" y="1521253"/>
                  <a:pt x="1521253" y="0"/>
                  <a:pt x="3397813" y="0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09479748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3000">
        <p159:morph option="byObject"/>
      </p:transition>
    </mc:Choice>
    <mc:Fallback xmlns="">
      <p:transition spd="slow" advClick="0" advTm="3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 descr="Afbeelding met buiten, boom, grond, gebouw&#10;&#10;Automatisch gegenereerde beschrijving">
            <a:extLst>
              <a:ext uri="{FF2B5EF4-FFF2-40B4-BE49-F238E27FC236}">
                <a16:creationId xmlns:a16="http://schemas.microsoft.com/office/drawing/2014/main" id="{F2023AA9-50B6-4021-8D04-1DF651010DC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82" b="4376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444977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3000">
        <p159:morph option="byObject"/>
      </p:transition>
    </mc:Choice>
    <mc:Fallback xmlns="">
      <p:transition spd="slow" advClick="0" advTm="3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buiten, boom, weg, grond&#10;&#10;Automatisch gegenereerde beschrijving">
            <a:extLst>
              <a:ext uri="{FF2B5EF4-FFF2-40B4-BE49-F238E27FC236}">
                <a16:creationId xmlns:a16="http://schemas.microsoft.com/office/drawing/2014/main" id="{3A878D2A-6B2B-4922-94A0-BDB5A0764D6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34" b="9757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898317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3000">
        <p159:morph option="byObject"/>
      </p:transition>
    </mc:Choice>
    <mc:Fallback xmlns="">
      <p:transition spd="slow" advClick="0" advTm="3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boom, buiten, weg, lucht&#10;&#10;Automatisch gegenereerde beschrijving">
            <a:extLst>
              <a:ext uri="{FF2B5EF4-FFF2-40B4-BE49-F238E27FC236}">
                <a16:creationId xmlns:a16="http://schemas.microsoft.com/office/drawing/2014/main" id="{E0C4B72E-A22C-4254-9674-185226AADCF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7" b="11812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875455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3000">
        <p159:morph option="byObject"/>
      </p:transition>
    </mc:Choice>
    <mc:Fallback xmlns="">
      <p:transition spd="slow" advClick="0" advTm="3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Afbeelding 4" descr="Afbeelding met boom, buiten, lucht, weg&#10;&#10;Automatisch gegenereerde beschrijving">
            <a:extLst>
              <a:ext uri="{FF2B5EF4-FFF2-40B4-BE49-F238E27FC236}">
                <a16:creationId xmlns:a16="http://schemas.microsoft.com/office/drawing/2014/main" id="{FCA55C9C-4B4A-464D-AAC5-A7C965769A1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417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778190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3000">
        <p159:morph option="byObject"/>
      </p:transition>
    </mc:Choice>
    <mc:Fallback xmlns="">
      <p:transition spd="slow" advClick="0" advTm="3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buiten, boom, weg, foto&#10;&#10;Automatisch gegenereerde beschrijving">
            <a:extLst>
              <a:ext uri="{FF2B5EF4-FFF2-40B4-BE49-F238E27FC236}">
                <a16:creationId xmlns:a16="http://schemas.microsoft.com/office/drawing/2014/main" id="{97E3D6D3-E4CA-438A-B8BD-2CD35E189DF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872" b="11223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888787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3000">
        <p159:morph option="byObject"/>
      </p:transition>
    </mc:Choice>
    <mc:Fallback xmlns="">
      <p:transition spd="slow" advClick="0" advTm="3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buiten, boom, gebouw, lucht&#10;&#10;Automatisch gegenereerde beschrijving">
            <a:extLst>
              <a:ext uri="{FF2B5EF4-FFF2-40B4-BE49-F238E27FC236}">
                <a16:creationId xmlns:a16="http://schemas.microsoft.com/office/drawing/2014/main" id="{5E24A761-0578-435F-ABD1-CBE018A47F5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765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204120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3000">
        <p159:morph option="byObject"/>
      </p:transition>
    </mc:Choice>
    <mc:Fallback xmlns="">
      <p:transition spd="slow" advClick="0" advTm="3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boom, buiten, foto, weg&#10;&#10;Automatisch gegenereerde beschrijving">
            <a:extLst>
              <a:ext uri="{FF2B5EF4-FFF2-40B4-BE49-F238E27FC236}">
                <a16:creationId xmlns:a16="http://schemas.microsoft.com/office/drawing/2014/main" id="{FDD91E9E-298D-413A-AEEC-4E62AA297AD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765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392184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3000">
        <p159:morph option="byObject"/>
      </p:transition>
    </mc:Choice>
    <mc:Fallback xmlns="">
      <p:transition spd="slow" advClick="0" advTm="3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boom, buiten, foto, grond&#10;&#10;Automatisch gegenereerde beschrijving">
            <a:extLst>
              <a:ext uri="{FF2B5EF4-FFF2-40B4-BE49-F238E27FC236}">
                <a16:creationId xmlns:a16="http://schemas.microsoft.com/office/drawing/2014/main" id="{8D528E6D-4C39-46FC-90D7-89ADC10780C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127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750863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3000">
        <p159:morph option="byObject"/>
      </p:transition>
    </mc:Choice>
    <mc:Fallback xmlns="">
      <p:transition spd="slow" advClick="0" advTm="3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buiten, foto, oud, paard&#10;&#10;Automatisch gegenereerde beschrijving">
            <a:extLst>
              <a:ext uri="{FF2B5EF4-FFF2-40B4-BE49-F238E27FC236}">
                <a16:creationId xmlns:a16="http://schemas.microsoft.com/office/drawing/2014/main" id="{C31B148E-B4DE-4206-92BE-CE331E52616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417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747725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3000">
        <p159:morph option="byObject"/>
      </p:transition>
    </mc:Choice>
    <mc:Fallback xmlns="">
      <p:transition spd="slow" advClick="0" advTm="3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Afbeelding met buiten, boom, persoon, foto&#10;&#10;Automatisch gegenereerde beschrijving">
            <a:extLst>
              <a:ext uri="{FF2B5EF4-FFF2-40B4-BE49-F238E27FC236}">
                <a16:creationId xmlns:a16="http://schemas.microsoft.com/office/drawing/2014/main" id="{E584F3E9-8729-4D8A-87F3-9F52D8B9C8C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907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167942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3000">
        <p159:morph option="byObject"/>
      </p:transition>
    </mc:Choice>
    <mc:Fallback xmlns="">
      <p:transition spd="slow" advClick="0" advTm="3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buiten, gebouw, foto, boom&#10;&#10;Automatisch gegenereerde beschrijving">
            <a:extLst>
              <a:ext uri="{FF2B5EF4-FFF2-40B4-BE49-F238E27FC236}">
                <a16:creationId xmlns:a16="http://schemas.microsoft.com/office/drawing/2014/main" id="{DBADAB19-6C33-43DB-B9E2-4A1B87C30D4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582" b="4148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224303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3000">
        <p159:morph option="byObject"/>
      </p:transition>
    </mc:Choice>
    <mc:Fallback xmlns="">
      <p:transition spd="slow" advClick="0" advTm="3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AB45A142-4255-493C-8284-5D566C121B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36884" y="321177"/>
            <a:ext cx="4332307" cy="6179552"/>
          </a:xfrm>
          <a:prstGeom prst="rect">
            <a:avLst/>
          </a:prstGeom>
          <a:solidFill>
            <a:srgbClr val="404040">
              <a:alpha val="89804"/>
            </a:srgbClr>
          </a:solidFill>
          <a:ln w="127000" cap="sq" cmpd="thinThick">
            <a:solidFill>
              <a:srgbClr val="595959">
                <a:alpha val="8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1E2A903A-10AF-49BB-B8A6-8A35C1A3DB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4237" y="914400"/>
            <a:ext cx="3657600" cy="2887579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3000" b="1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Mei 1945 </a:t>
            </a:r>
            <a:br>
              <a:rPr lang="en-US" sz="3000" b="1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</a:br>
            <a:r>
              <a:rPr lang="en-US" sz="3000" b="1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Leo </a:t>
            </a:r>
            <a:r>
              <a:rPr lang="en-US" sz="3000" b="1" kern="1200" dirty="0" err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Kranenburg</a:t>
            </a:r>
            <a:r>
              <a:rPr lang="en-US" sz="3000" b="1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met </a:t>
            </a:r>
            <a:r>
              <a:rPr lang="en-US" sz="3000" b="1" kern="1200" dirty="0" err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zijn</a:t>
            </a:r>
            <a:r>
              <a:rPr lang="en-US" sz="3000" b="1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3000" b="1" kern="1200" dirty="0" err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broer</a:t>
            </a:r>
            <a:r>
              <a:rPr lang="en-US" sz="3000" b="1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3000" b="1" kern="1200" dirty="0" err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en</a:t>
            </a:r>
            <a:r>
              <a:rPr lang="en-US" sz="3000" b="1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3000" b="1" kern="1200" dirty="0" err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vrienden</a:t>
            </a:r>
            <a:r>
              <a:rPr lang="en-US" sz="3000" b="1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3000" b="1" kern="1200" dirty="0" err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aan</a:t>
            </a:r>
            <a:r>
              <a:rPr lang="en-US" sz="3000" b="1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het </a:t>
            </a:r>
            <a:r>
              <a:rPr lang="en-US" sz="3000" b="1" kern="1200" dirty="0" err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bivakkeren</a:t>
            </a:r>
            <a:r>
              <a:rPr lang="en-US" sz="3000" b="1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met </a:t>
            </a:r>
            <a:r>
              <a:rPr lang="en-US" sz="3000" b="1" dirty="0" err="1">
                <a:solidFill>
                  <a:srgbClr val="FFFFFF"/>
                </a:solidFill>
              </a:rPr>
              <a:t>buitgemaakt</a:t>
            </a:r>
            <a:r>
              <a:rPr lang="en-US" sz="3000" b="1" dirty="0">
                <a:solidFill>
                  <a:srgbClr val="FFFFFF"/>
                </a:solidFill>
              </a:rPr>
              <a:t> </a:t>
            </a:r>
            <a:r>
              <a:rPr lang="en-US" sz="3000" b="1" dirty="0" err="1">
                <a:solidFill>
                  <a:srgbClr val="FFFFFF"/>
                </a:solidFill>
              </a:rPr>
              <a:t>Canadees</a:t>
            </a:r>
            <a:r>
              <a:rPr lang="en-US" sz="3000" b="1" dirty="0">
                <a:solidFill>
                  <a:srgbClr val="FFFFFF"/>
                </a:solidFill>
              </a:rPr>
              <a:t>  </a:t>
            </a:r>
            <a:r>
              <a:rPr lang="en-US" sz="3000" b="1" kern="1200" dirty="0" err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materiaal</a:t>
            </a:r>
            <a:r>
              <a:rPr lang="en-US" sz="30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.</a:t>
            </a:r>
          </a:p>
        </p:txBody>
      </p: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38FB9660-F42F-4313-BBC4-47C007FE48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91126" y="3910267"/>
            <a:ext cx="2586790" cy="0"/>
          </a:xfrm>
          <a:prstGeom prst="line">
            <a:avLst/>
          </a:prstGeom>
          <a:ln w="22225">
            <a:solidFill>
              <a:srgbClr val="D9D9D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Afbeelding 2" descr="Afbeelding met persoon, foto, buiten, groep&#10;&#10;Automatisch gegenereerde beschrijving">
            <a:extLst>
              <a:ext uri="{FF2B5EF4-FFF2-40B4-BE49-F238E27FC236}">
                <a16:creationId xmlns:a16="http://schemas.microsoft.com/office/drawing/2014/main" id="{81F4B018-F25B-4AA0-B7B2-4CF9B5AE594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" b="9378"/>
          <a:stretch/>
        </p:blipFill>
        <p:spPr>
          <a:xfrm>
            <a:off x="5764702" y="225690"/>
            <a:ext cx="5453026" cy="62750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352027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3000">
        <p159:morph option="byObject"/>
      </p:transition>
    </mc:Choice>
    <mc:Fallback xmlns="">
      <p:transition spd="slow" advClick="0" advTm="3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1707FC24-6981-43D9-B525-C7832BA224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36884" y="311449"/>
            <a:ext cx="4332307" cy="6179552"/>
          </a:xfrm>
          <a:prstGeom prst="rect">
            <a:avLst/>
          </a:prstGeom>
          <a:solidFill>
            <a:srgbClr val="404040"/>
          </a:solidFill>
          <a:ln w="127000" cap="sq" cmpd="thinThick"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2F7E3BC5-9783-4920-AB9E-E49D2FD688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4200" y="685800"/>
            <a:ext cx="3835400" cy="5019675"/>
          </a:xfrm>
        </p:spPr>
        <p:txBody>
          <a:bodyPr>
            <a:normAutofit/>
          </a:bodyPr>
          <a:lstStyle/>
          <a:p>
            <a:pPr algn="ctr"/>
            <a:r>
              <a:rPr lang="nl-NL" sz="4400" dirty="0">
                <a:solidFill>
                  <a:srgbClr val="FFFFFF"/>
                </a:solidFill>
              </a:rPr>
              <a:t>Mei 1945,</a:t>
            </a:r>
            <a:br>
              <a:rPr lang="nl-NL" sz="4400" dirty="0">
                <a:solidFill>
                  <a:srgbClr val="FFFFFF"/>
                </a:solidFill>
              </a:rPr>
            </a:br>
            <a:r>
              <a:rPr lang="nl-NL" sz="4400" dirty="0">
                <a:solidFill>
                  <a:srgbClr val="FFFFFF"/>
                </a:solidFill>
              </a:rPr>
              <a:t>Leo en Nico Kranenburg in hun aangepaste Canadese uniformen.</a:t>
            </a:r>
          </a:p>
        </p:txBody>
      </p:sp>
      <p:pic>
        <p:nvPicPr>
          <p:cNvPr id="3" name="Afbeelding 2" descr="Afbeelding met persoon, staand, foto, gebouw&#10;&#10;Automatisch gegenereerde beschrijving">
            <a:extLst>
              <a:ext uri="{FF2B5EF4-FFF2-40B4-BE49-F238E27FC236}">
                <a16:creationId xmlns:a16="http://schemas.microsoft.com/office/drawing/2014/main" id="{5CC5F14E-777F-4AF4-81A4-574D1E86709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0801" y="162413"/>
            <a:ext cx="4131128" cy="64297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439718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3000">
        <p159:morph option="byObject"/>
      </p:transition>
    </mc:Choice>
    <mc:Fallback xmlns="">
      <p:transition spd="slow" advClick="0" advTm="3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35F0FB3-7C7A-4545-81CB-4093C9F536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464175"/>
          </a:xfrm>
        </p:spPr>
        <p:txBody>
          <a:bodyPr>
            <a:normAutofit/>
          </a:bodyPr>
          <a:lstStyle/>
          <a:p>
            <a:r>
              <a:rPr lang="nl-NL" dirty="0"/>
              <a:t>Het afmarcheren van Duitse krijgsgevangenen is in volle gang over de dijken in de Provincie Utrecht, bewaakt door Canadese eenheden.</a:t>
            </a:r>
          </a:p>
        </p:txBody>
      </p:sp>
    </p:spTree>
    <p:extLst>
      <p:ext uri="{BB962C8B-B14F-4D97-AF65-F5344CB8AC3E}">
        <p14:creationId xmlns:p14="http://schemas.microsoft.com/office/powerpoint/2010/main" val="292465644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2000">
        <p159:morph option="byObject"/>
      </p:transition>
    </mc:Choice>
    <mc:Fallback xmlns="">
      <p:transition spd="slow" advClick="0" advTm="2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 descr="Afbeelding met militair voertuig, lucht, buiten, oud&#10;&#10;Automatisch gegenereerde beschrijving">
            <a:extLst>
              <a:ext uri="{FF2B5EF4-FFF2-40B4-BE49-F238E27FC236}">
                <a16:creationId xmlns:a16="http://schemas.microsoft.com/office/drawing/2014/main" id="{12528E6B-7C84-4DD1-96CF-088A3E6EEE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7079" y="0"/>
            <a:ext cx="10216216" cy="6857999"/>
          </a:xfrm>
          <a:prstGeom prst="rect">
            <a:avLst/>
          </a:prstGeom>
        </p:spPr>
      </p:pic>
      <p:sp>
        <p:nvSpPr>
          <p:cNvPr id="5" name="Titel 4">
            <a:extLst>
              <a:ext uri="{FF2B5EF4-FFF2-40B4-BE49-F238E27FC236}">
                <a16:creationId xmlns:a16="http://schemas.microsoft.com/office/drawing/2014/main" id="{B1685AA0-8CA7-4934-9AE3-251E85E38F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7695" y="161925"/>
            <a:ext cx="10515600" cy="498475"/>
          </a:xfrm>
        </p:spPr>
        <p:txBody>
          <a:bodyPr>
            <a:normAutofit fontScale="90000"/>
          </a:bodyPr>
          <a:lstStyle/>
          <a:p>
            <a:pPr algn="ctr"/>
            <a:r>
              <a:rPr lang="it-IT" sz="2400" dirty="0">
                <a:latin typeface="Algerian" panose="04020705040A02060702" pitchFamily="82" charset="0"/>
              </a:rPr>
              <a:t>Canadese</a:t>
            </a:r>
            <a:r>
              <a:rPr lang="it-IT" dirty="0">
                <a:latin typeface="Algerian" panose="04020705040A02060702" pitchFamily="82" charset="0"/>
              </a:rPr>
              <a:t> </a:t>
            </a:r>
            <a:r>
              <a:rPr lang="it-IT" sz="2400" dirty="0">
                <a:latin typeface="Algerian" panose="04020705040A02060702" pitchFamily="82" charset="0"/>
              </a:rPr>
              <a:t>personel carrier Stuart tank M3 op de Lekdijk.</a:t>
            </a:r>
            <a:endParaRPr lang="nl-NL" sz="2400" dirty="0"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583668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3000">
        <p159:morph option="byObject"/>
      </p:transition>
    </mc:Choice>
    <mc:Fallback xmlns="">
      <p:transition spd="slow" advClick="0" advTm="3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buiten, lucht, gras, grond&#10;&#10;Automatisch gegenereerde beschrijving">
            <a:extLst>
              <a:ext uri="{FF2B5EF4-FFF2-40B4-BE49-F238E27FC236}">
                <a16:creationId xmlns:a16="http://schemas.microsoft.com/office/drawing/2014/main" id="{8170922C-8DC5-4ECF-B44C-592BFDDAD5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9775" y="0"/>
            <a:ext cx="9712450" cy="6858000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E3A73E73-4F86-4CEA-AB89-C79E42FF40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76275"/>
          </a:xfrm>
        </p:spPr>
        <p:txBody>
          <a:bodyPr>
            <a:normAutofit/>
          </a:bodyPr>
          <a:lstStyle/>
          <a:p>
            <a:pPr algn="ctr"/>
            <a:r>
              <a:rPr lang="nl-NL" sz="2400" dirty="0">
                <a:latin typeface="Algerian" panose="04020705040A02060702" pitchFamily="82" charset="0"/>
              </a:rPr>
              <a:t>Wegtrekkende Duitse troepen op de </a:t>
            </a:r>
            <a:r>
              <a:rPr lang="nl-NL" sz="2400" dirty="0" err="1">
                <a:latin typeface="Algerian" panose="04020705040A02060702" pitchFamily="82" charset="0"/>
              </a:rPr>
              <a:t>Lekdijk</a:t>
            </a:r>
            <a:r>
              <a:rPr lang="nl-NL" sz="2400" dirty="0">
                <a:latin typeface="Algerian" panose="04020705040A02060702" pitchFamily="82" charset="0"/>
              </a:rPr>
              <a:t>, mei 1945</a:t>
            </a:r>
          </a:p>
        </p:txBody>
      </p:sp>
    </p:spTree>
    <p:extLst>
      <p:ext uri="{BB962C8B-B14F-4D97-AF65-F5344CB8AC3E}">
        <p14:creationId xmlns:p14="http://schemas.microsoft.com/office/powerpoint/2010/main" val="323480908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3000">
        <p159:morph option="byObject"/>
      </p:transition>
    </mc:Choice>
    <mc:Fallback xmlns="">
      <p:transition spd="slow" advClick="0" advTm="3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buiten, lucht, foto, gras&#10;&#10;Automatisch gegenereerde beschrijving">
            <a:extLst>
              <a:ext uri="{FF2B5EF4-FFF2-40B4-BE49-F238E27FC236}">
                <a16:creationId xmlns:a16="http://schemas.microsoft.com/office/drawing/2014/main" id="{21EF634A-D43A-44F3-9E96-71BFE223F2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2876" y="0"/>
            <a:ext cx="996624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564777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3000">
        <p159:morph option="byObject"/>
      </p:transition>
    </mc:Choice>
    <mc:Fallback xmlns="">
      <p:transition spd="slow" advClick="0" advTm="3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buiten, lucht, weg, vrachtwagen&#10;&#10;Automatisch gegenereerde beschrijving">
            <a:extLst>
              <a:ext uri="{FF2B5EF4-FFF2-40B4-BE49-F238E27FC236}">
                <a16:creationId xmlns:a16="http://schemas.microsoft.com/office/drawing/2014/main" id="{5DF0F034-D326-458D-A098-BD2A250F57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993" y="0"/>
            <a:ext cx="1071201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751626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3000">
        <p159:morph option="byObject"/>
      </p:transition>
    </mc:Choice>
    <mc:Fallback xmlns="">
      <p:transition spd="slow" advClick="0" advTm="3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buiten, lucht, paard, foto&#10;&#10;Automatisch gegenereerde beschrijving">
            <a:extLst>
              <a:ext uri="{FF2B5EF4-FFF2-40B4-BE49-F238E27FC236}">
                <a16:creationId xmlns:a16="http://schemas.microsoft.com/office/drawing/2014/main" id="{0E79380C-4E8F-4D30-9C04-D558FBBE5C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272" y="0"/>
            <a:ext cx="1001145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057075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3000">
        <p159:morph option="byObject"/>
      </p:transition>
    </mc:Choice>
    <mc:Fallback xmlns="">
      <p:transition spd="slow" advClick="0" advTm="3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66B332A4-D438-4773-A77F-5ED49A448D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953768" y="0"/>
            <a:ext cx="8284464" cy="6858000"/>
          </a:xfrm>
          <a:custGeom>
            <a:avLst/>
            <a:gdLst>
              <a:gd name="connsiteX0" fmla="*/ 1818109 w 8284464"/>
              <a:gd name="connsiteY0" fmla="*/ 0 h 6858000"/>
              <a:gd name="connsiteX1" fmla="*/ 6466355 w 8284464"/>
              <a:gd name="connsiteY1" fmla="*/ 0 h 6858000"/>
              <a:gd name="connsiteX2" fmla="*/ 6620596 w 8284464"/>
              <a:gd name="connsiteY2" fmla="*/ 109683 h 6858000"/>
              <a:gd name="connsiteX3" fmla="*/ 8284464 w 8284464"/>
              <a:gd name="connsiteY3" fmla="*/ 3429000 h 6858000"/>
              <a:gd name="connsiteX4" fmla="*/ 6620596 w 8284464"/>
              <a:gd name="connsiteY4" fmla="*/ 6748318 h 6858000"/>
              <a:gd name="connsiteX5" fmla="*/ 6466355 w 8284464"/>
              <a:gd name="connsiteY5" fmla="*/ 6858000 h 6858000"/>
              <a:gd name="connsiteX6" fmla="*/ 1818109 w 8284464"/>
              <a:gd name="connsiteY6" fmla="*/ 6858000 h 6858000"/>
              <a:gd name="connsiteX7" fmla="*/ 1663869 w 8284464"/>
              <a:gd name="connsiteY7" fmla="*/ 6748318 h 6858000"/>
              <a:gd name="connsiteX8" fmla="*/ 0 w 8284464"/>
              <a:gd name="connsiteY8" fmla="*/ 3429000 h 6858000"/>
              <a:gd name="connsiteX9" fmla="*/ 1663869 w 8284464"/>
              <a:gd name="connsiteY9" fmla="*/ 10968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284464" h="6858000">
                <a:moveTo>
                  <a:pt x="1818109" y="0"/>
                </a:moveTo>
                <a:lnTo>
                  <a:pt x="6466355" y="0"/>
                </a:lnTo>
                <a:lnTo>
                  <a:pt x="6620596" y="109683"/>
                </a:lnTo>
                <a:cubicBezTo>
                  <a:pt x="7630666" y="865069"/>
                  <a:pt x="8284464" y="2070683"/>
                  <a:pt x="8284464" y="3429000"/>
                </a:cubicBezTo>
                <a:cubicBezTo>
                  <a:pt x="8284464" y="4787317"/>
                  <a:pt x="7630666" y="5992931"/>
                  <a:pt x="6620596" y="6748318"/>
                </a:cubicBezTo>
                <a:lnTo>
                  <a:pt x="6466355" y="6858000"/>
                </a:lnTo>
                <a:lnTo>
                  <a:pt x="1818109" y="6858000"/>
                </a:lnTo>
                <a:lnTo>
                  <a:pt x="1663869" y="6748318"/>
                </a:lnTo>
                <a:cubicBezTo>
                  <a:pt x="653798" y="5992931"/>
                  <a:pt x="0" y="4787317"/>
                  <a:pt x="0" y="3429000"/>
                </a:cubicBezTo>
                <a:cubicBezTo>
                  <a:pt x="0" y="2070683"/>
                  <a:pt x="653798" y="865069"/>
                  <a:pt x="1663869" y="109683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DF9AD32D-FF05-44F4-BD4D-9CEE89B71E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118360" y="0"/>
            <a:ext cx="7955280" cy="6858000"/>
          </a:xfrm>
          <a:custGeom>
            <a:avLst/>
            <a:gdLst>
              <a:gd name="connsiteX0" fmla="*/ 1962423 w 7955280"/>
              <a:gd name="connsiteY0" fmla="*/ 0 h 6858000"/>
              <a:gd name="connsiteX1" fmla="*/ 5992858 w 7955280"/>
              <a:gd name="connsiteY1" fmla="*/ 0 h 6858000"/>
              <a:gd name="connsiteX2" fmla="*/ 6040191 w 7955280"/>
              <a:gd name="connsiteY2" fmla="*/ 27216 h 6858000"/>
              <a:gd name="connsiteX3" fmla="*/ 7955280 w 7955280"/>
              <a:gd name="connsiteY3" fmla="*/ 3429000 h 6858000"/>
              <a:gd name="connsiteX4" fmla="*/ 6040191 w 7955280"/>
              <a:gd name="connsiteY4" fmla="*/ 6830784 h 6858000"/>
              <a:gd name="connsiteX5" fmla="*/ 5992858 w 7955280"/>
              <a:gd name="connsiteY5" fmla="*/ 6858000 h 6858000"/>
              <a:gd name="connsiteX6" fmla="*/ 1962423 w 7955280"/>
              <a:gd name="connsiteY6" fmla="*/ 6858000 h 6858000"/>
              <a:gd name="connsiteX7" fmla="*/ 1915089 w 7955280"/>
              <a:gd name="connsiteY7" fmla="*/ 6830784 h 6858000"/>
              <a:gd name="connsiteX8" fmla="*/ 0 w 7955280"/>
              <a:gd name="connsiteY8" fmla="*/ 3429000 h 6858000"/>
              <a:gd name="connsiteX9" fmla="*/ 1915089 w 7955280"/>
              <a:gd name="connsiteY9" fmla="*/ 27216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955280" h="6858000">
                <a:moveTo>
                  <a:pt x="1962423" y="0"/>
                </a:moveTo>
                <a:lnTo>
                  <a:pt x="5992858" y="0"/>
                </a:lnTo>
                <a:lnTo>
                  <a:pt x="6040191" y="27216"/>
                </a:lnTo>
                <a:cubicBezTo>
                  <a:pt x="7188332" y="724844"/>
                  <a:pt x="7955280" y="1987357"/>
                  <a:pt x="7955280" y="3429000"/>
                </a:cubicBezTo>
                <a:cubicBezTo>
                  <a:pt x="7955280" y="4870644"/>
                  <a:pt x="7188332" y="6133157"/>
                  <a:pt x="6040191" y="6830784"/>
                </a:cubicBezTo>
                <a:lnTo>
                  <a:pt x="5992858" y="6858000"/>
                </a:lnTo>
                <a:lnTo>
                  <a:pt x="1962423" y="6858000"/>
                </a:lnTo>
                <a:lnTo>
                  <a:pt x="1915089" y="6830784"/>
                </a:lnTo>
                <a:cubicBezTo>
                  <a:pt x="766948" y="6133157"/>
                  <a:pt x="0" y="4870644"/>
                  <a:pt x="0" y="3429000"/>
                </a:cubicBezTo>
                <a:cubicBezTo>
                  <a:pt x="0" y="1987357"/>
                  <a:pt x="766948" y="724844"/>
                  <a:pt x="1915089" y="27216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81C1ECBD-0491-4EC8-9F38-2BEEB3A65D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51314" y="603738"/>
            <a:ext cx="7445829" cy="4588748"/>
          </a:xfrm>
        </p:spPr>
        <p:txBody>
          <a:bodyPr vert="horz" lIns="91440" tIns="45720" rIns="91440" bIns="45720" rtlCol="0">
            <a:normAutofit fontScale="90000"/>
          </a:bodyPr>
          <a:lstStyle/>
          <a:p>
            <a:pPr algn="ctr"/>
            <a:br>
              <a:rPr lang="en-US" sz="1800" kern="1200" dirty="0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</a:br>
            <a:br>
              <a:rPr lang="en-US" sz="1800" kern="1200" dirty="0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</a:br>
            <a:br>
              <a:rPr lang="en-US" sz="1800" kern="1200" dirty="0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</a:br>
            <a:br>
              <a:rPr lang="en-US" sz="1800" kern="1200" dirty="0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</a:br>
            <a:br>
              <a:rPr lang="en-US" sz="1800" kern="1200" dirty="0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</a:br>
            <a:br>
              <a:rPr lang="en-US" sz="4000" kern="1200" dirty="0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</a:br>
            <a:r>
              <a:rPr lang="en-US" sz="4000" kern="1200" dirty="0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  <a:t>Met dank </a:t>
            </a:r>
            <a:r>
              <a:rPr lang="en-US" sz="4000" kern="1200" dirty="0" err="1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  <a:t>aan</a:t>
            </a:r>
            <a:r>
              <a:rPr lang="en-US" sz="4000" kern="1200" dirty="0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  <a:t>:</a:t>
            </a:r>
            <a:br>
              <a:rPr lang="en-US" sz="4000" kern="1200" dirty="0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</a:br>
            <a:r>
              <a:rPr lang="en-US" sz="4000" kern="1200" dirty="0" err="1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  <a:t>Oudheidkamer</a:t>
            </a:r>
            <a:r>
              <a:rPr lang="en-US" sz="4000" kern="1200" dirty="0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4000" kern="1200" dirty="0" err="1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  <a:t>Doorn</a:t>
            </a:r>
            <a:r>
              <a:rPr lang="en-US" sz="4000" kern="1200" dirty="0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  <a:t>,</a:t>
            </a:r>
            <a:br>
              <a:rPr lang="en-US" sz="4000" kern="1200" dirty="0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</a:br>
            <a:r>
              <a:rPr lang="en-US" sz="4000" kern="1200" dirty="0" err="1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  <a:t>Historische</a:t>
            </a:r>
            <a:r>
              <a:rPr lang="en-US" sz="4000" kern="1200" dirty="0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4000" kern="1200" dirty="0" err="1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  <a:t>Vereniging</a:t>
            </a:r>
            <a:r>
              <a:rPr lang="en-US" sz="4000" kern="1200" dirty="0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4000" kern="1200" dirty="0" err="1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  <a:t>Leersum</a:t>
            </a:r>
            <a:r>
              <a:rPr lang="en-US" sz="4000" kern="1200" dirty="0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  <a:t>,</a:t>
            </a:r>
            <a:br>
              <a:rPr lang="en-US" sz="4000" kern="1200" dirty="0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</a:br>
            <a:r>
              <a:rPr lang="en-US" sz="4000" kern="1200" dirty="0" err="1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  <a:t>Familie</a:t>
            </a:r>
            <a:r>
              <a:rPr lang="en-US" sz="4000" kern="1200" dirty="0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  <a:t> van den Bosch,</a:t>
            </a:r>
            <a:br>
              <a:rPr lang="en-US" sz="4000" kern="1200" dirty="0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</a:br>
            <a:r>
              <a:rPr lang="en-US" sz="4000" kern="1200" dirty="0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  <a:t>Hans van </a:t>
            </a:r>
            <a:r>
              <a:rPr lang="en-US" sz="4000" kern="1200" dirty="0" err="1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  <a:t>Brenk</a:t>
            </a:r>
            <a:r>
              <a:rPr lang="en-US" sz="4000" kern="1200" dirty="0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  <a:t>,</a:t>
            </a:r>
            <a:br>
              <a:rPr lang="en-US" sz="4000" kern="1200" dirty="0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</a:br>
            <a:r>
              <a:rPr lang="en-US" sz="4000" kern="1200" dirty="0" err="1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  <a:t>Historische</a:t>
            </a:r>
            <a:r>
              <a:rPr lang="en-US" sz="4000" kern="1200" dirty="0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4000" kern="1200" dirty="0" err="1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  <a:t>Vereniging</a:t>
            </a:r>
            <a:r>
              <a:rPr lang="en-US" sz="4000" kern="1200" dirty="0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4000" kern="1200" dirty="0" err="1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  <a:t>Driebergen</a:t>
            </a:r>
            <a:r>
              <a:rPr lang="en-US" sz="40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,</a:t>
            </a:r>
            <a:br>
              <a:rPr lang="en-US" sz="4000" kern="1200" dirty="0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</a:br>
            <a:r>
              <a:rPr lang="en-US" sz="4000" kern="1200" dirty="0" err="1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  <a:t>Regionaal</a:t>
            </a:r>
            <a:r>
              <a:rPr lang="en-US" sz="4000" kern="1200" dirty="0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  <a:t> Hist. </a:t>
            </a:r>
            <a:r>
              <a:rPr lang="en-US" sz="4000" kern="1200" dirty="0" err="1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  <a:t>Centr</a:t>
            </a:r>
            <a:r>
              <a:rPr lang="en-US" sz="40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. </a:t>
            </a:r>
            <a:r>
              <a:rPr lang="en-US" sz="4000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Zuidoost</a:t>
            </a:r>
            <a:r>
              <a:rPr lang="en-US" sz="40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 Utrecht,</a:t>
            </a:r>
            <a:br>
              <a:rPr lang="en-US" sz="4000" dirty="0">
                <a:solidFill>
                  <a:schemeClr val="bg1">
                    <a:lumMod val="95000"/>
                    <a:lumOff val="5000"/>
                  </a:schemeClr>
                </a:solidFill>
              </a:rPr>
            </a:br>
            <a:r>
              <a:rPr lang="en-US" sz="4000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Cultuur</a:t>
            </a:r>
            <a:r>
              <a:rPr lang="en-US" sz="40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4000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Historische</a:t>
            </a:r>
            <a:r>
              <a:rPr lang="en-US" sz="40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4000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Commisie</a:t>
            </a:r>
            <a:r>
              <a:rPr lang="en-US" sz="40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4000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Maarn</a:t>
            </a:r>
            <a:r>
              <a:rPr lang="en-US" sz="40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.</a:t>
            </a:r>
            <a:br>
              <a:rPr lang="en-US" sz="4000" dirty="0">
                <a:solidFill>
                  <a:schemeClr val="bg1">
                    <a:lumMod val="95000"/>
                    <a:lumOff val="5000"/>
                  </a:schemeClr>
                </a:solidFill>
              </a:rPr>
            </a:br>
            <a:br>
              <a:rPr lang="en-US" sz="4000" dirty="0">
                <a:solidFill>
                  <a:schemeClr val="bg1">
                    <a:lumMod val="95000"/>
                    <a:lumOff val="5000"/>
                  </a:schemeClr>
                </a:solidFill>
              </a:rPr>
            </a:br>
            <a:br>
              <a:rPr lang="en-US" sz="4000" dirty="0">
                <a:solidFill>
                  <a:schemeClr val="bg1">
                    <a:lumMod val="95000"/>
                    <a:lumOff val="5000"/>
                  </a:schemeClr>
                </a:solidFill>
              </a:rPr>
            </a:br>
            <a:br>
              <a:rPr lang="en-US" sz="4000" kern="1200" dirty="0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</a:br>
            <a:endParaRPr lang="en-US" sz="4000" kern="1200" dirty="0">
              <a:solidFill>
                <a:schemeClr val="bg1">
                  <a:lumMod val="95000"/>
                  <a:lumOff val="5000"/>
                </a:schemeClr>
              </a:solidFill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223865499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3000">
        <p159:morph option="byObject"/>
      </p:transition>
    </mc:Choice>
    <mc:Fallback xmlns="">
      <p:transition spd="slow" advClick="0" advTm="3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5E4D064-577C-4FD8-96D0-9BEBCF1102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340475"/>
          </a:xfrm>
        </p:spPr>
        <p:txBody>
          <a:bodyPr>
            <a:normAutofit/>
          </a:bodyPr>
          <a:lstStyle/>
          <a:p>
            <a:pPr algn="ctr"/>
            <a:r>
              <a:rPr lang="nl-NL" sz="9600" dirty="0"/>
              <a:t> EINDE</a:t>
            </a:r>
          </a:p>
        </p:txBody>
      </p:sp>
    </p:spTree>
    <p:extLst>
      <p:ext uri="{BB962C8B-B14F-4D97-AF65-F5344CB8AC3E}">
        <p14:creationId xmlns:p14="http://schemas.microsoft.com/office/powerpoint/2010/main" val="45640931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3000">
        <p159:morph option="byObject"/>
      </p:transition>
    </mc:Choice>
    <mc:Fallback xmlns="">
      <p:transition spd="slow" advClick="0" advTm="3000">
        <p:fade/>
      </p:transition>
    </mc:Fallback>
  </mc:AlternateContent>
</p:sld>
</file>

<file path=ppt/theme/theme1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90</TotalTime>
  <Words>201</Words>
  <Application>Microsoft Office PowerPoint</Application>
  <PresentationFormat>Breedbeeld</PresentationFormat>
  <Paragraphs>13</Paragraphs>
  <Slides>28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4</vt:i4>
      </vt:variant>
      <vt:variant>
        <vt:lpstr>Thema</vt:lpstr>
      </vt:variant>
      <vt:variant>
        <vt:i4>1</vt:i4>
      </vt:variant>
      <vt:variant>
        <vt:lpstr>Diatitels</vt:lpstr>
      </vt:variant>
      <vt:variant>
        <vt:i4>28</vt:i4>
      </vt:variant>
    </vt:vector>
  </HeadingPairs>
  <TitlesOfParts>
    <vt:vector size="33" baseType="lpstr">
      <vt:lpstr>Algerian</vt:lpstr>
      <vt:lpstr>Arial</vt:lpstr>
      <vt:lpstr>Calibri</vt:lpstr>
      <vt:lpstr>Calibri Light</vt:lpstr>
      <vt:lpstr>Kantoorthema</vt:lpstr>
      <vt:lpstr>75 jaar bevrijding op de Utrechtse Heuvelrug  1945-2020</vt:lpstr>
      <vt:lpstr>PowerPoint-presentatie</vt:lpstr>
      <vt:lpstr>Operatie FausT: voedsel-distributie op 2 en 3 mei 1945  vanaf De Nude te Wageningen naar de veemarkt te utrecht. </vt:lpstr>
      <vt:lpstr>Operatie Faust: voedsel transporten 2 en 3 mei 1945  over de Rijksstraatweg in Leersum.</vt:lpstr>
      <vt:lpstr>49ste West Riding Britse infanterie divisie Polar Bears</vt:lpstr>
      <vt:lpstr>De bevrijding van Leersum  7 mei 1945.</vt:lpstr>
      <vt:lpstr>7 mei 1945 bevrijding van Leersum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Mei 1945  Leo Kranenburg met zijn broer en vrienden aan het bivakkeren met buitgemaakt Canadees  materiaal.</vt:lpstr>
      <vt:lpstr>Mei 1945, Leo en Nico Kranenburg in hun aangepaste Canadese uniformen.</vt:lpstr>
      <vt:lpstr>Het afmarcheren van Duitse krijgsgevangenen is in volle gang over de dijken in de Provincie Utrecht, bewaakt door Canadese eenheden.</vt:lpstr>
      <vt:lpstr>Canadese personel carrier Stuart tank M3 op de Lekdijk.</vt:lpstr>
      <vt:lpstr>Wegtrekkende Duitse troepen op de Lekdijk, mei 1945</vt:lpstr>
      <vt:lpstr>PowerPoint-presentatie</vt:lpstr>
      <vt:lpstr>PowerPoint-presentatie</vt:lpstr>
      <vt:lpstr>PowerPoint-presentatie</vt:lpstr>
      <vt:lpstr>      Met dank aan: Oudheidkamer Doorn, Historische Vereniging Leersum, Familie van den Bosch, Hans van Brenk, Historische Vereniging Driebergen, Regionaal Hist. Centr. Zuidoost Utrecht, Cultuur Historische Commisie Maarn.    </vt:lpstr>
      <vt:lpstr> EINDE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75 jaar bevrijding op de Utrechtse Heuvelrug  1945-2020</dc:title>
  <dc:creator>Jolanda</dc:creator>
  <cp:lastModifiedBy>Jolanda</cp:lastModifiedBy>
  <cp:revision>7</cp:revision>
  <dcterms:created xsi:type="dcterms:W3CDTF">2020-03-16T19:50:45Z</dcterms:created>
  <dcterms:modified xsi:type="dcterms:W3CDTF">2020-05-07T08:55:31Z</dcterms:modified>
</cp:coreProperties>
</file>